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8"/>
  </p:notesMasterIdLst>
  <p:sldIdLst>
    <p:sldId id="261" r:id="rId2"/>
    <p:sldId id="371" r:id="rId3"/>
    <p:sldId id="267" r:id="rId4"/>
    <p:sldId id="264" r:id="rId5"/>
    <p:sldId id="265" r:id="rId6"/>
    <p:sldId id="266" r:id="rId7"/>
    <p:sldId id="271" r:id="rId8"/>
    <p:sldId id="272" r:id="rId9"/>
    <p:sldId id="277" r:id="rId10"/>
    <p:sldId id="372" r:id="rId11"/>
    <p:sldId id="300" r:id="rId12"/>
    <p:sldId id="326" r:id="rId13"/>
    <p:sldId id="373" r:id="rId14"/>
    <p:sldId id="308" r:id="rId15"/>
    <p:sldId id="280" r:id="rId16"/>
    <p:sldId id="309" r:id="rId17"/>
    <p:sldId id="313" r:id="rId18"/>
    <p:sldId id="332" r:id="rId19"/>
    <p:sldId id="321" r:id="rId20"/>
    <p:sldId id="327" r:id="rId21"/>
    <p:sldId id="324" r:id="rId22"/>
    <p:sldId id="330" r:id="rId23"/>
    <p:sldId id="374" r:id="rId24"/>
    <p:sldId id="333" r:id="rId25"/>
    <p:sldId id="334" r:id="rId26"/>
    <p:sldId id="335" r:id="rId27"/>
    <p:sldId id="337" r:id="rId28"/>
    <p:sldId id="338" r:id="rId29"/>
    <p:sldId id="378" r:id="rId30"/>
    <p:sldId id="345" r:id="rId31"/>
    <p:sldId id="347" r:id="rId32"/>
    <p:sldId id="385" r:id="rId33"/>
    <p:sldId id="384" r:id="rId34"/>
    <p:sldId id="380" r:id="rId35"/>
    <p:sldId id="381" r:id="rId36"/>
    <p:sldId id="382" r:id="rId37"/>
    <p:sldId id="369" r:id="rId38"/>
    <p:sldId id="346" r:id="rId39"/>
    <p:sldId id="356" r:id="rId40"/>
    <p:sldId id="362" r:id="rId41"/>
    <p:sldId id="368" r:id="rId42"/>
    <p:sldId id="363" r:id="rId43"/>
    <p:sldId id="352" r:id="rId44"/>
    <p:sldId id="342" r:id="rId45"/>
    <p:sldId id="358" r:id="rId46"/>
    <p:sldId id="377" r:id="rId47"/>
    <p:sldId id="366" r:id="rId48"/>
    <p:sldId id="361" r:id="rId49"/>
    <p:sldId id="370" r:id="rId50"/>
    <p:sldId id="344" r:id="rId51"/>
    <p:sldId id="354" r:id="rId52"/>
    <p:sldId id="364" r:id="rId53"/>
    <p:sldId id="387" r:id="rId54"/>
    <p:sldId id="389" r:id="rId55"/>
    <p:sldId id="375" r:id="rId56"/>
    <p:sldId id="390" r:id="rId5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54B71"/>
    <a:srgbClr val="7E824E"/>
    <a:srgbClr val="19324B"/>
    <a:srgbClr val="EEEEEE"/>
    <a:srgbClr val="DBE5F1"/>
    <a:srgbClr val="122436"/>
    <a:srgbClr val="2E5E8E"/>
    <a:srgbClr val="34699E"/>
    <a:srgbClr val="F62F00"/>
    <a:srgbClr val="FF7F6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97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chemeClr val="accent1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39-4A05-83AA-671CB4B1B4A7}"/>
              </c:ext>
            </c:extLst>
          </c:dPt>
          <c:dPt>
            <c:idx val="1"/>
            <c:spPr>
              <a:solidFill>
                <a:schemeClr val="accent1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B39-4A05-83AA-671CB4B1B4A7}"/>
              </c:ext>
            </c:extLst>
          </c:dPt>
          <c:dPt>
            <c:idx val="2"/>
            <c:spPr>
              <a:solidFill>
                <a:schemeClr val="accent1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B39-4A05-83AA-671CB4B1B4A7}"/>
              </c:ext>
            </c:extLst>
          </c:dPt>
          <c:dPt>
            <c:idx val="3"/>
            <c:spPr>
              <a:solidFill>
                <a:schemeClr val="accent1">
                  <a:shade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B39-4A05-83AA-671CB4B1B4A7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39-4A05-83AA-671CB4B1B4A7}"/>
                </c:ext>
              </c:extLst>
            </c:dLbl>
            <c:dLbl>
              <c:idx val="1"/>
              <c:layout>
                <c:manualLayout>
                  <c:x val="-1.6169596051167464E-2"/>
                  <c:y val="-0.117229078469388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39-4A05-83AA-671CB4B1B4A7}"/>
                </c:ext>
              </c:extLst>
            </c:dLbl>
            <c:dLbl>
              <c:idx val="2"/>
              <c:layout>
                <c:manualLayout>
                  <c:x val="-9.1969838002055708E-3"/>
                  <c:y val="-3.18632586074446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39-4A05-83AA-671CB4B1B4A7}"/>
                </c:ext>
              </c:extLst>
            </c:dLbl>
            <c:dLbl>
              <c:idx val="3"/>
              <c:layout>
                <c:manualLayout>
                  <c:x val="-1.7266500717059978E-2"/>
                  <c:y val="-0.1226517214889308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39-4A05-83AA-671CB4B1B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eJGF &gt; 60 ml/min/1.73m2 без ПРТ/ Алб</c:v>
                </c:pt>
                <c:pt idx="1">
                  <c:v>eJGF &gt; 60 ml/min/1.73m2 са + ПРТ/ Алб</c:v>
                </c:pt>
                <c:pt idx="2">
                  <c:v>eJGF &lt; 60 ml/min/1.73m2 без ПРТ/ Алб</c:v>
                </c:pt>
                <c:pt idx="3">
                  <c:v>eJGF &lt; 60 ml/min/1.73m2 са + ПРТ/ Алб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0.54</c:v>
                </c:pt>
                <c:pt idx="1">
                  <c:v>0.25</c:v>
                </c:pt>
                <c:pt idx="2">
                  <c:v>0.14000000000000001</c:v>
                </c:pt>
                <c:pt idx="3">
                  <c:v>7.0000000000000034E-2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B39-4A05-83AA-671CB4B1B4A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22CAF-B9A1-4BEF-A238-468163DF611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AD2472-3412-4ABF-B7E5-74DC6E27DAF5}">
      <dgm:prSet phldrT="[Text]" custT="1"/>
      <dgm:spPr/>
      <dgm:t>
        <a:bodyPr/>
        <a:lstStyle/>
        <a:p>
          <a:r>
            <a:rPr lang="sr-Cyrl-RS" sz="2000" b="1" dirty="0" smtClean="0">
              <a:latin typeface="Verdana" pitchFamily="34" charset="0"/>
              <a:ea typeface="Verdana" pitchFamily="34" charset="0"/>
            </a:rPr>
            <a:t>Примарна</a:t>
          </a:r>
          <a:endParaRPr lang="en-US" sz="2000" b="1" dirty="0">
            <a:latin typeface="Verdana" pitchFamily="34" charset="0"/>
            <a:ea typeface="Verdana" pitchFamily="34" charset="0"/>
          </a:endParaRPr>
        </a:p>
      </dgm:t>
    </dgm:pt>
    <dgm:pt modelId="{8CEEAFF8-7B3B-4AC7-BC36-455C56AC14C0}" type="parTrans" cxnId="{0B9BAD41-81E2-4E1D-9927-73137060AD5C}">
      <dgm:prSet/>
      <dgm:spPr/>
      <dgm:t>
        <a:bodyPr/>
        <a:lstStyle/>
        <a:p>
          <a:endParaRPr lang="en-US"/>
        </a:p>
      </dgm:t>
    </dgm:pt>
    <dgm:pt modelId="{2F7C7BBE-F973-49A9-8AC0-C75777EF530E}" type="sibTrans" cxnId="{0B9BAD41-81E2-4E1D-9927-73137060AD5C}">
      <dgm:prSet/>
      <dgm:spPr/>
      <dgm:t>
        <a:bodyPr/>
        <a:lstStyle/>
        <a:p>
          <a:endParaRPr lang="en-US"/>
        </a:p>
      </dgm:t>
    </dgm:pt>
    <dgm:pt modelId="{6714E2D6-286C-4A15-A09D-5FE45399D356}">
      <dgm:prSet phldrT="[Text]" custT="1"/>
      <dgm:spPr/>
      <dgm:t>
        <a:bodyPr/>
        <a:lstStyle/>
        <a:p>
          <a:r>
            <a:rPr lang="sr-Cyrl-RS" sz="2000" b="1" dirty="0" smtClean="0">
              <a:solidFill>
                <a:srgbClr val="254B71"/>
              </a:solidFill>
            </a:rPr>
            <a:t>Усмерена ка факторима ризика за ХББ</a:t>
          </a:r>
          <a:endParaRPr lang="en-US" sz="2000" b="1" dirty="0">
            <a:solidFill>
              <a:srgbClr val="254B71"/>
            </a:solidFill>
          </a:endParaRPr>
        </a:p>
      </dgm:t>
    </dgm:pt>
    <dgm:pt modelId="{36FB7677-7EF6-4D48-999D-2FBAF1BA72E8}" type="parTrans" cxnId="{4A1236F2-1C70-49A7-882F-DD83EC395F0E}">
      <dgm:prSet/>
      <dgm:spPr/>
      <dgm:t>
        <a:bodyPr/>
        <a:lstStyle/>
        <a:p>
          <a:endParaRPr lang="en-US"/>
        </a:p>
      </dgm:t>
    </dgm:pt>
    <dgm:pt modelId="{3B13DD32-F0AE-4AC1-BBAC-B6A7DEC3502B}" type="sibTrans" cxnId="{4A1236F2-1C70-49A7-882F-DD83EC395F0E}">
      <dgm:prSet/>
      <dgm:spPr/>
      <dgm:t>
        <a:bodyPr/>
        <a:lstStyle/>
        <a:p>
          <a:endParaRPr lang="en-US"/>
        </a:p>
      </dgm:t>
    </dgm:pt>
    <dgm:pt modelId="{B05449F2-7AC9-4EDD-9838-E4EF9F2D2423}">
      <dgm:prSet phldrT="[Text]" custT="1"/>
      <dgm:spPr/>
      <dgm:t>
        <a:bodyPr/>
        <a:lstStyle/>
        <a:p>
          <a:r>
            <a:rPr lang="sr-Cyrl-RS" sz="2000" b="1" dirty="0" smtClean="0">
              <a:solidFill>
                <a:srgbClr val="254B71"/>
              </a:solidFill>
            </a:rPr>
            <a:t>Редовне контроле особа са ризиком и рано откривање ХББ</a:t>
          </a:r>
          <a:endParaRPr lang="en-US" sz="2000" b="1" dirty="0">
            <a:solidFill>
              <a:srgbClr val="254B71"/>
            </a:solidFill>
          </a:endParaRPr>
        </a:p>
      </dgm:t>
    </dgm:pt>
    <dgm:pt modelId="{82F6FAA5-E54E-432F-B5CB-FF73C3E504F1}" type="parTrans" cxnId="{16E14350-EB85-4092-A651-5FA92570F448}">
      <dgm:prSet/>
      <dgm:spPr/>
      <dgm:t>
        <a:bodyPr/>
        <a:lstStyle/>
        <a:p>
          <a:endParaRPr lang="en-US"/>
        </a:p>
      </dgm:t>
    </dgm:pt>
    <dgm:pt modelId="{F23ED2DD-558C-4C1A-ABAA-0E7095E41171}" type="sibTrans" cxnId="{16E14350-EB85-4092-A651-5FA92570F448}">
      <dgm:prSet/>
      <dgm:spPr/>
      <dgm:t>
        <a:bodyPr/>
        <a:lstStyle/>
        <a:p>
          <a:endParaRPr lang="en-US"/>
        </a:p>
      </dgm:t>
    </dgm:pt>
    <dgm:pt modelId="{D4960919-96E0-4266-960A-C9F57490C6F7}">
      <dgm:prSet phldrT="[Text]" custT="1"/>
      <dgm:spPr/>
      <dgm:t>
        <a:bodyPr/>
        <a:lstStyle/>
        <a:p>
          <a:r>
            <a:rPr lang="sr-Cyrl-RS" sz="2000" b="1" dirty="0" smtClean="0"/>
            <a:t>Секундарна</a:t>
          </a:r>
          <a:r>
            <a:rPr lang="sr-Cyrl-RS" sz="2000" dirty="0" smtClean="0"/>
            <a:t> </a:t>
          </a:r>
          <a:endParaRPr lang="en-US" sz="2000" dirty="0"/>
        </a:p>
      </dgm:t>
    </dgm:pt>
    <dgm:pt modelId="{58A40206-7738-482D-946F-942D81B2CDA8}" type="parTrans" cxnId="{20E3FF96-9ED5-45FE-A083-00FFADC4F087}">
      <dgm:prSet/>
      <dgm:spPr/>
      <dgm:t>
        <a:bodyPr/>
        <a:lstStyle/>
        <a:p>
          <a:endParaRPr lang="en-US"/>
        </a:p>
      </dgm:t>
    </dgm:pt>
    <dgm:pt modelId="{64CBAB81-2670-43E4-85F7-7F870914ADB1}" type="sibTrans" cxnId="{20E3FF96-9ED5-45FE-A083-00FFADC4F087}">
      <dgm:prSet/>
      <dgm:spPr/>
      <dgm:t>
        <a:bodyPr/>
        <a:lstStyle/>
        <a:p>
          <a:endParaRPr lang="en-US"/>
        </a:p>
      </dgm:t>
    </dgm:pt>
    <dgm:pt modelId="{B4BFEA0B-1809-4A88-8EA6-FC39DAA5DF65}">
      <dgm:prSet phldrT="[Text]" custT="1"/>
      <dgm:spPr/>
      <dgm:t>
        <a:bodyPr/>
        <a:lstStyle/>
        <a:p>
          <a:r>
            <a:rPr lang="sr-Cyrl-RS" sz="1800" b="1" dirty="0" smtClean="0">
              <a:latin typeface="Verdana" pitchFamily="34" charset="0"/>
              <a:ea typeface="Verdana" pitchFamily="34" charset="0"/>
            </a:rPr>
            <a:t>Терцијарна</a:t>
          </a:r>
          <a:endParaRPr lang="en-US" sz="1800" b="1" dirty="0">
            <a:latin typeface="Verdana" pitchFamily="34" charset="0"/>
            <a:ea typeface="Verdana" pitchFamily="34" charset="0"/>
          </a:endParaRPr>
        </a:p>
      </dgm:t>
    </dgm:pt>
    <dgm:pt modelId="{7A472A60-9B8E-4EF2-AD43-1E4FFF5C428C}" type="parTrans" cxnId="{F7246449-385E-4D01-8D32-3132972F0F8D}">
      <dgm:prSet/>
      <dgm:spPr/>
      <dgm:t>
        <a:bodyPr/>
        <a:lstStyle/>
        <a:p>
          <a:endParaRPr lang="en-US"/>
        </a:p>
      </dgm:t>
    </dgm:pt>
    <dgm:pt modelId="{21B627D1-811A-45DF-9664-7175D298F9AA}" type="sibTrans" cxnId="{F7246449-385E-4D01-8D32-3132972F0F8D}">
      <dgm:prSet/>
      <dgm:spPr/>
      <dgm:t>
        <a:bodyPr/>
        <a:lstStyle/>
        <a:p>
          <a:endParaRPr lang="en-US"/>
        </a:p>
      </dgm:t>
    </dgm:pt>
    <dgm:pt modelId="{6FB5AD47-3659-45EC-8823-D9D74F682C4D}">
      <dgm:prSet phldrT="[Text]" custT="1"/>
      <dgm:spPr/>
      <dgm:t>
        <a:bodyPr/>
        <a:lstStyle/>
        <a:p>
          <a:r>
            <a:rPr lang="sr-Cyrl-RS" sz="2000" b="1" dirty="0" smtClean="0">
              <a:solidFill>
                <a:srgbClr val="254B71"/>
              </a:solidFill>
              <a:latin typeface="+mn-lt"/>
              <a:ea typeface="Verdana" pitchFamily="34" charset="0"/>
            </a:rPr>
            <a:t>Лечење поремећаја изазваних одмаклом ХББ </a:t>
          </a:r>
          <a:endParaRPr lang="en-US" sz="2000" b="1" dirty="0">
            <a:solidFill>
              <a:srgbClr val="254B71"/>
            </a:solidFill>
            <a:latin typeface="+mn-lt"/>
            <a:ea typeface="Verdana" pitchFamily="34" charset="0"/>
          </a:endParaRPr>
        </a:p>
      </dgm:t>
    </dgm:pt>
    <dgm:pt modelId="{56CD8151-3E6F-4DA5-8085-C8C4203C09A7}" type="parTrans" cxnId="{3DACCD35-0180-4A1B-A665-8DF834B6815B}">
      <dgm:prSet/>
      <dgm:spPr/>
      <dgm:t>
        <a:bodyPr/>
        <a:lstStyle/>
        <a:p>
          <a:endParaRPr lang="en-US"/>
        </a:p>
      </dgm:t>
    </dgm:pt>
    <dgm:pt modelId="{812C4231-BB68-47F2-B4E5-FE83405E7784}" type="sibTrans" cxnId="{3DACCD35-0180-4A1B-A665-8DF834B6815B}">
      <dgm:prSet/>
      <dgm:spPr/>
      <dgm:t>
        <a:bodyPr/>
        <a:lstStyle/>
        <a:p>
          <a:endParaRPr lang="en-US"/>
        </a:p>
      </dgm:t>
    </dgm:pt>
    <dgm:pt modelId="{99AB8E4B-3028-46F5-A525-AEBB9DC5D0AA}">
      <dgm:prSet phldrT="[Text]" custT="1"/>
      <dgm:spPr/>
      <dgm:t>
        <a:bodyPr/>
        <a:lstStyle/>
        <a:p>
          <a:r>
            <a:rPr lang="sr-Cyrl-RS" sz="2000" b="1" dirty="0" smtClean="0">
              <a:solidFill>
                <a:srgbClr val="254B71"/>
              </a:solidFill>
              <a:latin typeface="+mn-lt"/>
              <a:ea typeface="Verdana" pitchFamily="34" charset="0"/>
            </a:rPr>
            <a:t>Лечење коморбидитете</a:t>
          </a:r>
          <a:endParaRPr lang="en-US" sz="2000" b="1" dirty="0">
            <a:solidFill>
              <a:srgbClr val="254B71"/>
            </a:solidFill>
            <a:latin typeface="+mn-lt"/>
            <a:ea typeface="Verdana" pitchFamily="34" charset="0"/>
          </a:endParaRPr>
        </a:p>
      </dgm:t>
    </dgm:pt>
    <dgm:pt modelId="{48624198-758E-4EB3-9508-E40ADBAE266B}" type="parTrans" cxnId="{5206AD50-272A-4242-841E-FCE4817EA165}">
      <dgm:prSet/>
      <dgm:spPr/>
      <dgm:t>
        <a:bodyPr/>
        <a:lstStyle/>
        <a:p>
          <a:endParaRPr lang="en-US"/>
        </a:p>
      </dgm:t>
    </dgm:pt>
    <dgm:pt modelId="{D89C50F1-545C-4654-86CF-A7F1B0A6F3DF}" type="sibTrans" cxnId="{5206AD50-272A-4242-841E-FCE4817EA165}">
      <dgm:prSet/>
      <dgm:spPr/>
      <dgm:t>
        <a:bodyPr/>
        <a:lstStyle/>
        <a:p>
          <a:endParaRPr lang="en-US"/>
        </a:p>
      </dgm:t>
    </dgm:pt>
    <dgm:pt modelId="{7EB86CDC-BD07-4864-B01B-C97B162C7AE9}">
      <dgm:prSet phldrT="[Text]"/>
      <dgm:spPr/>
      <dgm:t>
        <a:bodyPr/>
        <a:lstStyle/>
        <a:p>
          <a:r>
            <a:rPr lang="sr-Cyrl-RS" b="1" dirty="0" smtClean="0">
              <a:solidFill>
                <a:srgbClr val="254B71"/>
              </a:solidFill>
            </a:rPr>
            <a:t>Превенција болести за које је ХББ фактор ризика </a:t>
          </a:r>
          <a:r>
            <a:rPr lang="sr-Cyrl-RS" dirty="0" smtClean="0"/>
            <a:t>                          </a:t>
          </a:r>
          <a:endParaRPr lang="en-US" dirty="0"/>
        </a:p>
      </dgm:t>
    </dgm:pt>
    <dgm:pt modelId="{D3B23818-58E7-4A58-B2FC-7EC258E18117}" type="sibTrans" cxnId="{809EEE09-11E5-48DA-9D19-CB546EE46726}">
      <dgm:prSet/>
      <dgm:spPr/>
      <dgm:t>
        <a:bodyPr/>
        <a:lstStyle/>
        <a:p>
          <a:endParaRPr lang="en-US"/>
        </a:p>
      </dgm:t>
    </dgm:pt>
    <dgm:pt modelId="{F5F32AD5-BB9F-4C99-A6B5-605814BE4C76}" type="parTrans" cxnId="{809EEE09-11E5-48DA-9D19-CB546EE46726}">
      <dgm:prSet/>
      <dgm:spPr/>
      <dgm:t>
        <a:bodyPr/>
        <a:lstStyle/>
        <a:p>
          <a:endParaRPr lang="en-US"/>
        </a:p>
      </dgm:t>
    </dgm:pt>
    <dgm:pt modelId="{B10CAA82-37C7-4C20-B138-26761315B9E8}">
      <dgm:prSet phldrT="[Text]"/>
      <dgm:spPr/>
      <dgm:t>
        <a:bodyPr/>
        <a:lstStyle/>
        <a:p>
          <a:r>
            <a:rPr lang="sr-Cyrl-RS" b="1" dirty="0" smtClean="0">
              <a:solidFill>
                <a:srgbClr val="254B71"/>
              </a:solidFill>
            </a:rPr>
            <a:t>Рано откривање и успоравање прогресију ХББ </a:t>
          </a:r>
          <a:endParaRPr lang="en-US" b="1" dirty="0">
            <a:solidFill>
              <a:srgbClr val="254B71"/>
            </a:solidFill>
          </a:endParaRPr>
        </a:p>
      </dgm:t>
    </dgm:pt>
    <dgm:pt modelId="{1F3C7B1F-BDD6-4A0C-9DE5-42E3FCBB1FB3}" type="sibTrans" cxnId="{7381D51F-31AE-4A01-9B84-FCCC21BDCABC}">
      <dgm:prSet/>
      <dgm:spPr/>
      <dgm:t>
        <a:bodyPr/>
        <a:lstStyle/>
        <a:p>
          <a:endParaRPr lang="en-US"/>
        </a:p>
      </dgm:t>
    </dgm:pt>
    <dgm:pt modelId="{163496D0-032A-4747-9EB4-C57DD0D838A8}" type="parTrans" cxnId="{7381D51F-31AE-4A01-9B84-FCCC21BDCABC}">
      <dgm:prSet/>
      <dgm:spPr/>
      <dgm:t>
        <a:bodyPr/>
        <a:lstStyle/>
        <a:p>
          <a:endParaRPr lang="en-US"/>
        </a:p>
      </dgm:t>
    </dgm:pt>
    <dgm:pt modelId="{249A35CC-9CDF-4B40-90E1-4F4E96DC608B}" type="pres">
      <dgm:prSet presAssocID="{4D822CAF-B9A1-4BEF-A238-468163DF611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5F6360-EA71-45B1-BC30-C8BEE8B81131}" type="pres">
      <dgm:prSet presAssocID="{07AD2472-3412-4ABF-B7E5-74DC6E27DAF5}" presName="composite" presStyleCnt="0"/>
      <dgm:spPr/>
    </dgm:pt>
    <dgm:pt modelId="{CB6E04BD-126C-457F-B9B0-9A595F62D83C}" type="pres">
      <dgm:prSet presAssocID="{07AD2472-3412-4ABF-B7E5-74DC6E27DAF5}" presName="parentText" presStyleLbl="alignNode1" presStyleIdx="0" presStyleCnt="3" custScaleX="1714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F1FFD-842A-4CB8-84B9-6CEBC64CF15F}" type="pres">
      <dgm:prSet presAssocID="{07AD2472-3412-4ABF-B7E5-74DC6E27DAF5}" presName="descendantText" presStyleLbl="alignAcc1" presStyleIdx="0" presStyleCnt="3" custScaleX="87449" custLinFactNeighborX="-2745" custLinFactNeighborY="-2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D1C153-650B-4765-B57B-FB5A7F4B30A3}" type="pres">
      <dgm:prSet presAssocID="{2F7C7BBE-F973-49A9-8AC0-C75777EF530E}" presName="sp" presStyleCnt="0"/>
      <dgm:spPr/>
    </dgm:pt>
    <dgm:pt modelId="{271A6896-B7F9-4DAA-94B2-5ABE87FA2F62}" type="pres">
      <dgm:prSet presAssocID="{D4960919-96E0-4266-960A-C9F57490C6F7}" presName="composite" presStyleCnt="0"/>
      <dgm:spPr/>
    </dgm:pt>
    <dgm:pt modelId="{57835C04-56E7-4304-BBBF-9F00040B00C0}" type="pres">
      <dgm:prSet presAssocID="{D4960919-96E0-4266-960A-C9F57490C6F7}" presName="parentText" presStyleLbl="alignNode1" presStyleIdx="1" presStyleCnt="3" custScaleX="1667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79CA6-1571-443C-BFBE-B6DE82AD0809}" type="pres">
      <dgm:prSet presAssocID="{D4960919-96E0-4266-960A-C9F57490C6F7}" presName="descendantText" presStyleLbl="alignAcc1" presStyleIdx="1" presStyleCnt="3" custScaleX="86486" custScaleY="106841" custLinFactNeighborX="-2346" custLinFactNeighborY="-8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04FFA-F1EE-408F-B634-754BAB6AB6C9}" type="pres">
      <dgm:prSet presAssocID="{64CBAB81-2670-43E4-85F7-7F870914ADB1}" presName="sp" presStyleCnt="0"/>
      <dgm:spPr/>
    </dgm:pt>
    <dgm:pt modelId="{7FB392B3-3F9A-4F22-A406-FA6973E36C5C}" type="pres">
      <dgm:prSet presAssocID="{B4BFEA0B-1809-4A88-8EA6-FC39DAA5DF65}" presName="composite" presStyleCnt="0"/>
      <dgm:spPr/>
    </dgm:pt>
    <dgm:pt modelId="{032DA15F-EDCC-4033-992C-C09A42C29277}" type="pres">
      <dgm:prSet presAssocID="{B4BFEA0B-1809-4A88-8EA6-FC39DAA5DF65}" presName="parentText" presStyleLbl="alignNode1" presStyleIdx="2" presStyleCnt="3" custScaleX="1670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F41F3-1933-42D7-BDA4-E271FFFB881B}" type="pres">
      <dgm:prSet presAssocID="{B4BFEA0B-1809-4A88-8EA6-FC39DAA5DF65}" presName="descendantText" presStyleLbl="alignAcc1" presStyleIdx="2" presStyleCnt="3" custScaleX="87443" custLinFactNeighborX="-1834" custLinFactNeighborY="-54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E3FF96-9ED5-45FE-A083-00FFADC4F087}" srcId="{4D822CAF-B9A1-4BEF-A238-468163DF6111}" destId="{D4960919-96E0-4266-960A-C9F57490C6F7}" srcOrd="1" destOrd="0" parTransId="{58A40206-7738-482D-946F-942D81B2CDA8}" sibTransId="{64CBAB81-2670-43E4-85F7-7F870914ADB1}"/>
    <dgm:cxn modelId="{0D3AC98F-02F8-4A92-A7C5-FEFEDD104E68}" type="presOf" srcId="{B4BFEA0B-1809-4A88-8EA6-FC39DAA5DF65}" destId="{032DA15F-EDCC-4033-992C-C09A42C29277}" srcOrd="0" destOrd="0" presId="urn:microsoft.com/office/officeart/2005/8/layout/chevron2"/>
    <dgm:cxn modelId="{0B9BAD41-81E2-4E1D-9927-73137060AD5C}" srcId="{4D822CAF-B9A1-4BEF-A238-468163DF6111}" destId="{07AD2472-3412-4ABF-B7E5-74DC6E27DAF5}" srcOrd="0" destOrd="0" parTransId="{8CEEAFF8-7B3B-4AC7-BC36-455C56AC14C0}" sibTransId="{2F7C7BBE-F973-49A9-8AC0-C75777EF530E}"/>
    <dgm:cxn modelId="{7E4EEA98-3CF5-4BB1-87E7-E382E5F70CAA}" type="presOf" srcId="{7EB86CDC-BD07-4864-B01B-C97B162C7AE9}" destId="{C7F79CA6-1571-443C-BFBE-B6DE82AD0809}" srcOrd="0" destOrd="1" presId="urn:microsoft.com/office/officeart/2005/8/layout/chevron2"/>
    <dgm:cxn modelId="{ACB2EF43-38B0-4DB1-A028-F81AAB2F6C1A}" type="presOf" srcId="{99AB8E4B-3028-46F5-A525-AEBB9DC5D0AA}" destId="{152F41F3-1933-42D7-BDA4-E271FFFB881B}" srcOrd="0" destOrd="1" presId="urn:microsoft.com/office/officeart/2005/8/layout/chevron2"/>
    <dgm:cxn modelId="{7381D51F-31AE-4A01-9B84-FCCC21BDCABC}" srcId="{D4960919-96E0-4266-960A-C9F57490C6F7}" destId="{B10CAA82-37C7-4C20-B138-26761315B9E8}" srcOrd="0" destOrd="0" parTransId="{163496D0-032A-4747-9EB4-C57DD0D838A8}" sibTransId="{1F3C7B1F-BDD6-4A0C-9DE5-42E3FCBB1FB3}"/>
    <dgm:cxn modelId="{94286417-32AE-4237-A9AD-E4D0BBDF7636}" type="presOf" srcId="{B10CAA82-37C7-4C20-B138-26761315B9E8}" destId="{C7F79CA6-1571-443C-BFBE-B6DE82AD0809}" srcOrd="0" destOrd="0" presId="urn:microsoft.com/office/officeart/2005/8/layout/chevron2"/>
    <dgm:cxn modelId="{2E77FA80-E059-4EEC-97C8-30B1A09832F6}" type="presOf" srcId="{D4960919-96E0-4266-960A-C9F57490C6F7}" destId="{57835C04-56E7-4304-BBBF-9F00040B00C0}" srcOrd="0" destOrd="0" presId="urn:microsoft.com/office/officeart/2005/8/layout/chevron2"/>
    <dgm:cxn modelId="{F7246449-385E-4D01-8D32-3132972F0F8D}" srcId="{4D822CAF-B9A1-4BEF-A238-468163DF6111}" destId="{B4BFEA0B-1809-4A88-8EA6-FC39DAA5DF65}" srcOrd="2" destOrd="0" parTransId="{7A472A60-9B8E-4EF2-AD43-1E4FFF5C428C}" sibTransId="{21B627D1-811A-45DF-9664-7175D298F9AA}"/>
    <dgm:cxn modelId="{33014011-EB69-4B5A-944A-5A24D1A892C0}" type="presOf" srcId="{07AD2472-3412-4ABF-B7E5-74DC6E27DAF5}" destId="{CB6E04BD-126C-457F-B9B0-9A595F62D83C}" srcOrd="0" destOrd="0" presId="urn:microsoft.com/office/officeart/2005/8/layout/chevron2"/>
    <dgm:cxn modelId="{341A104B-6EF3-4AA3-B027-6416CC58FDC1}" type="presOf" srcId="{4D822CAF-B9A1-4BEF-A238-468163DF6111}" destId="{249A35CC-9CDF-4B40-90E1-4F4E96DC608B}" srcOrd="0" destOrd="0" presId="urn:microsoft.com/office/officeart/2005/8/layout/chevron2"/>
    <dgm:cxn modelId="{809EEE09-11E5-48DA-9D19-CB546EE46726}" srcId="{D4960919-96E0-4266-960A-C9F57490C6F7}" destId="{7EB86CDC-BD07-4864-B01B-C97B162C7AE9}" srcOrd="1" destOrd="0" parTransId="{F5F32AD5-BB9F-4C99-A6B5-605814BE4C76}" sibTransId="{D3B23818-58E7-4A58-B2FC-7EC258E18117}"/>
    <dgm:cxn modelId="{3DACCD35-0180-4A1B-A665-8DF834B6815B}" srcId="{B4BFEA0B-1809-4A88-8EA6-FC39DAA5DF65}" destId="{6FB5AD47-3659-45EC-8823-D9D74F682C4D}" srcOrd="0" destOrd="0" parTransId="{56CD8151-3E6F-4DA5-8085-C8C4203C09A7}" sibTransId="{812C4231-BB68-47F2-B4E5-FE83405E7784}"/>
    <dgm:cxn modelId="{D5ADD705-8281-437A-BA41-DB46171FBBE5}" type="presOf" srcId="{6FB5AD47-3659-45EC-8823-D9D74F682C4D}" destId="{152F41F3-1933-42D7-BDA4-E271FFFB881B}" srcOrd="0" destOrd="0" presId="urn:microsoft.com/office/officeart/2005/8/layout/chevron2"/>
    <dgm:cxn modelId="{16E14350-EB85-4092-A651-5FA92570F448}" srcId="{07AD2472-3412-4ABF-B7E5-74DC6E27DAF5}" destId="{B05449F2-7AC9-4EDD-9838-E4EF9F2D2423}" srcOrd="1" destOrd="0" parTransId="{82F6FAA5-E54E-432F-B5CB-FF73C3E504F1}" sibTransId="{F23ED2DD-558C-4C1A-ABAA-0E7095E41171}"/>
    <dgm:cxn modelId="{D5DBF2B5-EA06-41DB-9F27-4147A65306CE}" type="presOf" srcId="{6714E2D6-286C-4A15-A09D-5FE45399D356}" destId="{FA7F1FFD-842A-4CB8-84B9-6CEBC64CF15F}" srcOrd="0" destOrd="0" presId="urn:microsoft.com/office/officeart/2005/8/layout/chevron2"/>
    <dgm:cxn modelId="{5206AD50-272A-4242-841E-FCE4817EA165}" srcId="{B4BFEA0B-1809-4A88-8EA6-FC39DAA5DF65}" destId="{99AB8E4B-3028-46F5-A525-AEBB9DC5D0AA}" srcOrd="1" destOrd="0" parTransId="{48624198-758E-4EB3-9508-E40ADBAE266B}" sibTransId="{D89C50F1-545C-4654-86CF-A7F1B0A6F3DF}"/>
    <dgm:cxn modelId="{4A1236F2-1C70-49A7-882F-DD83EC395F0E}" srcId="{07AD2472-3412-4ABF-B7E5-74DC6E27DAF5}" destId="{6714E2D6-286C-4A15-A09D-5FE45399D356}" srcOrd="0" destOrd="0" parTransId="{36FB7677-7EF6-4D48-999D-2FBAF1BA72E8}" sibTransId="{3B13DD32-F0AE-4AC1-BBAC-B6A7DEC3502B}"/>
    <dgm:cxn modelId="{7EF9AD5B-9A17-4133-9C61-8FB9322D2746}" type="presOf" srcId="{B05449F2-7AC9-4EDD-9838-E4EF9F2D2423}" destId="{FA7F1FFD-842A-4CB8-84B9-6CEBC64CF15F}" srcOrd="0" destOrd="1" presId="urn:microsoft.com/office/officeart/2005/8/layout/chevron2"/>
    <dgm:cxn modelId="{64281E18-03F4-4CEC-99B5-BEE76E28E8A0}" type="presParOf" srcId="{249A35CC-9CDF-4B40-90E1-4F4E96DC608B}" destId="{D85F6360-EA71-45B1-BC30-C8BEE8B81131}" srcOrd="0" destOrd="0" presId="urn:microsoft.com/office/officeart/2005/8/layout/chevron2"/>
    <dgm:cxn modelId="{DADCD366-DE07-4C5F-B10A-537A6C03814E}" type="presParOf" srcId="{D85F6360-EA71-45B1-BC30-C8BEE8B81131}" destId="{CB6E04BD-126C-457F-B9B0-9A595F62D83C}" srcOrd="0" destOrd="0" presId="urn:microsoft.com/office/officeart/2005/8/layout/chevron2"/>
    <dgm:cxn modelId="{FE27CED7-ADDA-4867-A540-82DD638DF47C}" type="presParOf" srcId="{D85F6360-EA71-45B1-BC30-C8BEE8B81131}" destId="{FA7F1FFD-842A-4CB8-84B9-6CEBC64CF15F}" srcOrd="1" destOrd="0" presId="urn:microsoft.com/office/officeart/2005/8/layout/chevron2"/>
    <dgm:cxn modelId="{ADE44A6E-0308-4AB3-A02C-8BD1C8924C0E}" type="presParOf" srcId="{249A35CC-9CDF-4B40-90E1-4F4E96DC608B}" destId="{3FD1C153-650B-4765-B57B-FB5A7F4B30A3}" srcOrd="1" destOrd="0" presId="urn:microsoft.com/office/officeart/2005/8/layout/chevron2"/>
    <dgm:cxn modelId="{4865EC13-727D-4879-827B-B6F2BF95A23D}" type="presParOf" srcId="{249A35CC-9CDF-4B40-90E1-4F4E96DC608B}" destId="{271A6896-B7F9-4DAA-94B2-5ABE87FA2F62}" srcOrd="2" destOrd="0" presId="urn:microsoft.com/office/officeart/2005/8/layout/chevron2"/>
    <dgm:cxn modelId="{0ABE20C8-42D3-4C14-90C8-4A102E2F7E58}" type="presParOf" srcId="{271A6896-B7F9-4DAA-94B2-5ABE87FA2F62}" destId="{57835C04-56E7-4304-BBBF-9F00040B00C0}" srcOrd="0" destOrd="0" presId="urn:microsoft.com/office/officeart/2005/8/layout/chevron2"/>
    <dgm:cxn modelId="{FC74ED29-444D-41D7-A1CD-BABDBF585462}" type="presParOf" srcId="{271A6896-B7F9-4DAA-94B2-5ABE87FA2F62}" destId="{C7F79CA6-1571-443C-BFBE-B6DE82AD0809}" srcOrd="1" destOrd="0" presId="urn:microsoft.com/office/officeart/2005/8/layout/chevron2"/>
    <dgm:cxn modelId="{78A6BD29-6A70-46B6-9FCA-3D0D358B4034}" type="presParOf" srcId="{249A35CC-9CDF-4B40-90E1-4F4E96DC608B}" destId="{F1F04FFA-F1EE-408F-B634-754BAB6AB6C9}" srcOrd="3" destOrd="0" presId="urn:microsoft.com/office/officeart/2005/8/layout/chevron2"/>
    <dgm:cxn modelId="{F84BB692-7259-4369-ABB1-356425797C89}" type="presParOf" srcId="{249A35CC-9CDF-4B40-90E1-4F4E96DC608B}" destId="{7FB392B3-3F9A-4F22-A406-FA6973E36C5C}" srcOrd="4" destOrd="0" presId="urn:microsoft.com/office/officeart/2005/8/layout/chevron2"/>
    <dgm:cxn modelId="{F445FFAF-3768-4DA9-AF34-3B7BAA321A8F}" type="presParOf" srcId="{7FB392B3-3F9A-4F22-A406-FA6973E36C5C}" destId="{032DA15F-EDCC-4033-992C-C09A42C29277}" srcOrd="0" destOrd="0" presId="urn:microsoft.com/office/officeart/2005/8/layout/chevron2"/>
    <dgm:cxn modelId="{CBF52EE3-72EA-46A0-9A6E-6499575EA2A6}" type="presParOf" srcId="{7FB392B3-3F9A-4F22-A406-FA6973E36C5C}" destId="{152F41F3-1933-42D7-BDA4-E271FFFB881B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4BB60E-FA1B-405F-A250-B6FE6E2DA57A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16A2A7-ACB0-46F5-A414-6A1B06336589}">
      <dgm:prSet phldrT="[Text]"/>
      <dgm:spPr>
        <a:solidFill>
          <a:srgbClr val="FFC000"/>
        </a:solidFill>
      </dgm:spPr>
      <dgm:t>
        <a:bodyPr/>
        <a:lstStyle/>
        <a:p>
          <a:r>
            <a:rPr lang="sr-Cyrl-RS" dirty="0" smtClean="0">
              <a:solidFill>
                <a:schemeClr val="tx1"/>
              </a:solidFill>
            </a:rPr>
            <a:t>Механизми превенције ХББ</a:t>
          </a:r>
          <a:endParaRPr lang="en-US" dirty="0">
            <a:solidFill>
              <a:schemeClr val="tx1"/>
            </a:solidFill>
          </a:endParaRPr>
        </a:p>
      </dgm:t>
    </dgm:pt>
    <dgm:pt modelId="{82A52026-CC51-462F-8B14-EB3DCCC33E7E}" type="parTrans" cxnId="{D667CEE7-6BB1-45F0-B359-6EBA5E72B23D}">
      <dgm:prSet/>
      <dgm:spPr/>
      <dgm:t>
        <a:bodyPr/>
        <a:lstStyle/>
        <a:p>
          <a:endParaRPr lang="en-US"/>
        </a:p>
      </dgm:t>
    </dgm:pt>
    <dgm:pt modelId="{0F2F1C19-0FF1-4F2D-9C2B-64D0FEDD1E67}" type="sibTrans" cxnId="{D667CEE7-6BB1-45F0-B359-6EBA5E72B23D}">
      <dgm:prSet/>
      <dgm:spPr/>
      <dgm:t>
        <a:bodyPr/>
        <a:lstStyle/>
        <a:p>
          <a:endParaRPr lang="en-US"/>
        </a:p>
      </dgm:t>
    </dgm:pt>
    <dgm:pt modelId="{07394EAF-06C3-4585-A4CD-8F0079DFB123}">
      <dgm:prSet phldrT="[Text]"/>
      <dgm:spPr/>
      <dgm:t>
        <a:bodyPr/>
        <a:lstStyle/>
        <a:p>
          <a:r>
            <a:rPr lang="sr-Cyrl-RS" dirty="0" smtClean="0">
              <a:solidFill>
                <a:schemeClr val="tx1"/>
              </a:solidFill>
            </a:rPr>
            <a:t>Тестови за тубулски стрес </a:t>
          </a:r>
        </a:p>
        <a:p>
          <a:r>
            <a:rPr lang="sr-Cyrl-RS" dirty="0" smtClean="0">
              <a:solidFill>
                <a:schemeClr val="tx1"/>
              </a:solidFill>
            </a:rPr>
            <a:t>Смањење функционалне резерве бубрега</a:t>
          </a:r>
          <a:endParaRPr lang="en-US" dirty="0">
            <a:solidFill>
              <a:schemeClr val="tx1"/>
            </a:solidFill>
          </a:endParaRPr>
        </a:p>
      </dgm:t>
    </dgm:pt>
    <dgm:pt modelId="{26DF2990-7CCB-4201-B8F7-57310C0B1B34}" type="parTrans" cxnId="{03401425-7351-41BC-997F-4CA29913F23A}">
      <dgm:prSet/>
      <dgm:spPr/>
      <dgm:t>
        <a:bodyPr/>
        <a:lstStyle/>
        <a:p>
          <a:endParaRPr lang="en-US"/>
        </a:p>
      </dgm:t>
    </dgm:pt>
    <dgm:pt modelId="{7A2F8F00-E403-4D77-8D0E-AF4AE67CEC5D}" type="sibTrans" cxnId="{03401425-7351-41BC-997F-4CA29913F23A}">
      <dgm:prSet/>
      <dgm:spPr/>
      <dgm:t>
        <a:bodyPr/>
        <a:lstStyle/>
        <a:p>
          <a:endParaRPr lang="en-US"/>
        </a:p>
      </dgm:t>
    </dgm:pt>
    <dgm:pt modelId="{98311F2D-A48B-4336-B571-ECFECF539F8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r-Cyrl-RS" dirty="0" smtClean="0">
              <a:solidFill>
                <a:schemeClr val="tx1"/>
              </a:solidFill>
            </a:rPr>
            <a:t>Фокус на небубрежне болеснике</a:t>
          </a:r>
          <a:endParaRPr lang="en-US" dirty="0">
            <a:solidFill>
              <a:schemeClr val="tx1"/>
            </a:solidFill>
          </a:endParaRPr>
        </a:p>
      </dgm:t>
    </dgm:pt>
    <dgm:pt modelId="{1A29360C-E554-43A9-9B5E-8FDDBC77104A}" type="parTrans" cxnId="{F6D66FF4-9DF6-4953-847A-E65B035A7212}">
      <dgm:prSet/>
      <dgm:spPr/>
      <dgm:t>
        <a:bodyPr/>
        <a:lstStyle/>
        <a:p>
          <a:endParaRPr lang="en-US"/>
        </a:p>
      </dgm:t>
    </dgm:pt>
    <dgm:pt modelId="{042DAFF5-80C8-46DC-BD9D-A67920F16441}" type="sibTrans" cxnId="{F6D66FF4-9DF6-4953-847A-E65B035A7212}">
      <dgm:prSet/>
      <dgm:spPr/>
      <dgm:t>
        <a:bodyPr/>
        <a:lstStyle/>
        <a:p>
          <a:endParaRPr lang="en-US"/>
        </a:p>
      </dgm:t>
    </dgm:pt>
    <dgm:pt modelId="{02DDFA63-F3D9-464E-8C36-D0AC3F66F1FB}">
      <dgm:prSet phldrT="[Text]"/>
      <dgm:spPr/>
      <dgm:t>
        <a:bodyPr/>
        <a:lstStyle/>
        <a:p>
          <a:r>
            <a:rPr lang="sr-Cyrl-RS" dirty="0" smtClean="0">
              <a:solidFill>
                <a:schemeClr val="tx1"/>
              </a:solidFill>
            </a:rPr>
            <a:t>Идентификација више група болесника са ризиком од ХББ применом лекова: </a:t>
          </a:r>
          <a:r>
            <a:rPr lang="en-US" dirty="0" smtClean="0">
              <a:solidFill>
                <a:schemeClr val="tx1"/>
              </a:solidFill>
            </a:rPr>
            <a:t>SGLT2i, </a:t>
          </a:r>
          <a:r>
            <a:rPr lang="en-US" dirty="0" err="1" smtClean="0">
              <a:solidFill>
                <a:schemeClr val="tx1"/>
              </a:solidFill>
            </a:rPr>
            <a:t>inkretini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sr-Cyrl-RS" dirty="0" smtClean="0">
              <a:solidFill>
                <a:schemeClr val="tx1"/>
              </a:solidFill>
            </a:rPr>
            <a:t>анти-инфламаторни лекови</a:t>
          </a:r>
          <a:endParaRPr lang="en-US" dirty="0">
            <a:solidFill>
              <a:schemeClr val="tx1"/>
            </a:solidFill>
          </a:endParaRPr>
        </a:p>
      </dgm:t>
    </dgm:pt>
    <dgm:pt modelId="{73A9B77A-A29A-48D4-B1D2-05E6BAEE0269}" type="parTrans" cxnId="{2F0831FE-3312-4178-BC40-3A30C5E7EB87}">
      <dgm:prSet/>
      <dgm:spPr/>
      <dgm:t>
        <a:bodyPr/>
        <a:lstStyle/>
        <a:p>
          <a:endParaRPr lang="en-US"/>
        </a:p>
      </dgm:t>
    </dgm:pt>
    <dgm:pt modelId="{21C63E99-4C75-4F2C-AE93-E1721F296B5B}" type="sibTrans" cxnId="{2F0831FE-3312-4178-BC40-3A30C5E7EB87}">
      <dgm:prSet/>
      <dgm:spPr/>
      <dgm:t>
        <a:bodyPr/>
        <a:lstStyle/>
        <a:p>
          <a:endParaRPr lang="en-US"/>
        </a:p>
      </dgm:t>
    </dgm:pt>
    <dgm:pt modelId="{03C661F5-5B38-4A58-AD20-51F317A074FD}">
      <dgm:prSet phldrT="[Text]"/>
      <dgm:spPr>
        <a:solidFill>
          <a:srgbClr val="C00000"/>
        </a:solidFill>
      </dgm:spPr>
      <dgm:t>
        <a:bodyPr/>
        <a:lstStyle/>
        <a:p>
          <a:r>
            <a:rPr lang="sr-Cyrl-RS" dirty="0" smtClean="0"/>
            <a:t>Процеси који воде опоравку</a:t>
          </a:r>
          <a:endParaRPr lang="en-US" dirty="0"/>
        </a:p>
      </dgm:t>
    </dgm:pt>
    <dgm:pt modelId="{2030033A-5269-4CA1-88F9-12AA884BDCB6}" type="parTrans" cxnId="{140C7619-8C33-4FDB-BCBE-0D4B4E2B96FD}">
      <dgm:prSet/>
      <dgm:spPr/>
      <dgm:t>
        <a:bodyPr/>
        <a:lstStyle/>
        <a:p>
          <a:endParaRPr lang="en-US"/>
        </a:p>
      </dgm:t>
    </dgm:pt>
    <dgm:pt modelId="{7F31F90D-F2A3-405F-A86F-2B464C06C741}" type="sibTrans" cxnId="{140C7619-8C33-4FDB-BCBE-0D4B4E2B96FD}">
      <dgm:prSet/>
      <dgm:spPr/>
      <dgm:t>
        <a:bodyPr/>
        <a:lstStyle/>
        <a:p>
          <a:endParaRPr lang="en-US"/>
        </a:p>
      </dgm:t>
    </dgm:pt>
    <dgm:pt modelId="{09F68ED1-E880-4058-8B8E-4C5FC5229031}">
      <dgm:prSet phldrT="[Text]"/>
      <dgm:spPr/>
      <dgm:t>
        <a:bodyPr/>
        <a:lstStyle/>
        <a:p>
          <a:r>
            <a:rPr lang="sr-Cyrl-RS" dirty="0" smtClean="0"/>
            <a:t>Персонализована медицина</a:t>
          </a:r>
          <a:endParaRPr lang="en-US" dirty="0"/>
        </a:p>
      </dgm:t>
    </dgm:pt>
    <dgm:pt modelId="{1D4A2EEC-2491-4441-BA7F-732C6FEB64E5}" type="parTrans" cxnId="{BF912933-C8CD-4819-815B-192FA1F7956C}">
      <dgm:prSet/>
      <dgm:spPr/>
      <dgm:t>
        <a:bodyPr/>
        <a:lstStyle/>
        <a:p>
          <a:endParaRPr lang="en-US"/>
        </a:p>
      </dgm:t>
    </dgm:pt>
    <dgm:pt modelId="{432CFA41-EB72-40E9-A8AF-AA583E488676}" type="sibTrans" cxnId="{BF912933-C8CD-4819-815B-192FA1F7956C}">
      <dgm:prSet/>
      <dgm:spPr/>
      <dgm:t>
        <a:bodyPr/>
        <a:lstStyle/>
        <a:p>
          <a:endParaRPr lang="en-US"/>
        </a:p>
      </dgm:t>
    </dgm:pt>
    <dgm:pt modelId="{DDA6F0CF-6539-4FB9-B94D-24EB5DB8BE64}" type="pres">
      <dgm:prSet presAssocID="{224BB60E-FA1B-405F-A250-B6FE6E2DA5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69732A-61C2-4028-B389-C2966BBBEE98}" type="pres">
      <dgm:prSet presAssocID="{8716A2A7-ACB0-46F5-A414-6A1B06336589}" presName="compositeNode" presStyleCnt="0">
        <dgm:presLayoutVars>
          <dgm:bulletEnabled val="1"/>
        </dgm:presLayoutVars>
      </dgm:prSet>
      <dgm:spPr/>
    </dgm:pt>
    <dgm:pt modelId="{B807B22A-23B3-4345-A6F1-22DAA14D4996}" type="pres">
      <dgm:prSet presAssocID="{8716A2A7-ACB0-46F5-A414-6A1B06336589}" presName="bgRect" presStyleLbl="node1" presStyleIdx="0" presStyleCnt="3"/>
      <dgm:spPr/>
      <dgm:t>
        <a:bodyPr/>
        <a:lstStyle/>
        <a:p>
          <a:endParaRPr lang="en-US"/>
        </a:p>
      </dgm:t>
    </dgm:pt>
    <dgm:pt modelId="{AAE64813-1FD9-4658-B145-A56D7ABCD07C}" type="pres">
      <dgm:prSet presAssocID="{8716A2A7-ACB0-46F5-A414-6A1B0633658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99542-4A75-4C8C-9ABB-E88709B2B761}" type="pres">
      <dgm:prSet presAssocID="{8716A2A7-ACB0-46F5-A414-6A1B0633658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6A26D-5178-4077-BF1A-18AB7B2E8356}" type="pres">
      <dgm:prSet presAssocID="{0F2F1C19-0FF1-4F2D-9C2B-64D0FEDD1E67}" presName="hSp" presStyleCnt="0"/>
      <dgm:spPr/>
    </dgm:pt>
    <dgm:pt modelId="{3FEDFF5F-F538-4854-9D8B-6141ABCF95BE}" type="pres">
      <dgm:prSet presAssocID="{0F2F1C19-0FF1-4F2D-9C2B-64D0FEDD1E67}" presName="vProcSp" presStyleCnt="0"/>
      <dgm:spPr/>
    </dgm:pt>
    <dgm:pt modelId="{53CEB323-333E-4014-9386-1C76153724FF}" type="pres">
      <dgm:prSet presAssocID="{0F2F1C19-0FF1-4F2D-9C2B-64D0FEDD1E67}" presName="vSp1" presStyleCnt="0"/>
      <dgm:spPr/>
    </dgm:pt>
    <dgm:pt modelId="{86D52A3D-B909-4602-BA27-CABB77EC86D8}" type="pres">
      <dgm:prSet presAssocID="{0F2F1C19-0FF1-4F2D-9C2B-64D0FEDD1E67}" presName="simulatedConn" presStyleLbl="solidFgAcc1" presStyleIdx="0" presStyleCnt="2"/>
      <dgm:spPr/>
    </dgm:pt>
    <dgm:pt modelId="{E64DEDFA-A98C-4E1C-B1B1-B32B4AB099A1}" type="pres">
      <dgm:prSet presAssocID="{0F2F1C19-0FF1-4F2D-9C2B-64D0FEDD1E67}" presName="vSp2" presStyleCnt="0"/>
      <dgm:spPr/>
    </dgm:pt>
    <dgm:pt modelId="{57E2B4C4-E9CC-4060-BBBE-226FB77268B9}" type="pres">
      <dgm:prSet presAssocID="{0F2F1C19-0FF1-4F2D-9C2B-64D0FEDD1E67}" presName="sibTrans" presStyleCnt="0"/>
      <dgm:spPr/>
    </dgm:pt>
    <dgm:pt modelId="{0E90B4A1-C061-402C-A7D3-48991FBB99FF}" type="pres">
      <dgm:prSet presAssocID="{98311F2D-A48B-4336-B571-ECFECF539F8D}" presName="compositeNode" presStyleCnt="0">
        <dgm:presLayoutVars>
          <dgm:bulletEnabled val="1"/>
        </dgm:presLayoutVars>
      </dgm:prSet>
      <dgm:spPr/>
    </dgm:pt>
    <dgm:pt modelId="{BF0D8CEF-F9D7-4D0F-9F2A-5D7AED63709B}" type="pres">
      <dgm:prSet presAssocID="{98311F2D-A48B-4336-B571-ECFECF539F8D}" presName="bgRect" presStyleLbl="node1" presStyleIdx="1" presStyleCnt="3"/>
      <dgm:spPr/>
      <dgm:t>
        <a:bodyPr/>
        <a:lstStyle/>
        <a:p>
          <a:endParaRPr lang="en-US"/>
        </a:p>
      </dgm:t>
    </dgm:pt>
    <dgm:pt modelId="{C8E2E253-B8C7-4696-9472-CEF62A883EC3}" type="pres">
      <dgm:prSet presAssocID="{98311F2D-A48B-4336-B571-ECFECF539F8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B7D88-FC58-4FF3-B725-1FF1CBF08FFF}" type="pres">
      <dgm:prSet presAssocID="{98311F2D-A48B-4336-B571-ECFECF539F8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67FF2-30FF-46F8-89E1-A706077BE5B7}" type="pres">
      <dgm:prSet presAssocID="{042DAFF5-80C8-46DC-BD9D-A67920F16441}" presName="hSp" presStyleCnt="0"/>
      <dgm:spPr/>
    </dgm:pt>
    <dgm:pt modelId="{B15EC387-CA94-4BBB-8013-588EB72E444E}" type="pres">
      <dgm:prSet presAssocID="{042DAFF5-80C8-46DC-BD9D-A67920F16441}" presName="vProcSp" presStyleCnt="0"/>
      <dgm:spPr/>
    </dgm:pt>
    <dgm:pt modelId="{ED0D7059-4483-42D5-B8EB-318FF640583D}" type="pres">
      <dgm:prSet presAssocID="{042DAFF5-80C8-46DC-BD9D-A67920F16441}" presName="vSp1" presStyleCnt="0"/>
      <dgm:spPr/>
    </dgm:pt>
    <dgm:pt modelId="{EBE0229F-4DC9-4117-B9CE-66D84E9A246B}" type="pres">
      <dgm:prSet presAssocID="{042DAFF5-80C8-46DC-BD9D-A67920F16441}" presName="simulatedConn" presStyleLbl="solidFgAcc1" presStyleIdx="1" presStyleCnt="2"/>
      <dgm:spPr/>
    </dgm:pt>
    <dgm:pt modelId="{E0D31579-8609-4962-A984-A83611900A38}" type="pres">
      <dgm:prSet presAssocID="{042DAFF5-80C8-46DC-BD9D-A67920F16441}" presName="vSp2" presStyleCnt="0"/>
      <dgm:spPr/>
    </dgm:pt>
    <dgm:pt modelId="{1196BD3E-9F47-4973-B70C-A264640ABD95}" type="pres">
      <dgm:prSet presAssocID="{042DAFF5-80C8-46DC-BD9D-A67920F16441}" presName="sibTrans" presStyleCnt="0"/>
      <dgm:spPr/>
    </dgm:pt>
    <dgm:pt modelId="{3B3F8F27-E95D-41F7-8A35-849EEBC7DA36}" type="pres">
      <dgm:prSet presAssocID="{03C661F5-5B38-4A58-AD20-51F317A074FD}" presName="compositeNode" presStyleCnt="0">
        <dgm:presLayoutVars>
          <dgm:bulletEnabled val="1"/>
        </dgm:presLayoutVars>
      </dgm:prSet>
      <dgm:spPr/>
    </dgm:pt>
    <dgm:pt modelId="{BE2E237A-072A-4659-BB82-3B661D375222}" type="pres">
      <dgm:prSet presAssocID="{03C661F5-5B38-4A58-AD20-51F317A074FD}" presName="bgRect" presStyleLbl="node1" presStyleIdx="2" presStyleCnt="3"/>
      <dgm:spPr/>
      <dgm:t>
        <a:bodyPr/>
        <a:lstStyle/>
        <a:p>
          <a:endParaRPr lang="en-US"/>
        </a:p>
      </dgm:t>
    </dgm:pt>
    <dgm:pt modelId="{97E5DE15-00EE-4C4B-A490-AB75B61D66A0}" type="pres">
      <dgm:prSet presAssocID="{03C661F5-5B38-4A58-AD20-51F317A074FD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3B06E-67FF-49AD-872C-8650A6E7C03C}" type="pres">
      <dgm:prSet presAssocID="{03C661F5-5B38-4A58-AD20-51F317A074F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0831FE-3312-4178-BC40-3A30C5E7EB87}" srcId="{98311F2D-A48B-4336-B571-ECFECF539F8D}" destId="{02DDFA63-F3D9-464E-8C36-D0AC3F66F1FB}" srcOrd="0" destOrd="0" parTransId="{73A9B77A-A29A-48D4-B1D2-05E6BAEE0269}" sibTransId="{21C63E99-4C75-4F2C-AE93-E1721F296B5B}"/>
    <dgm:cxn modelId="{162187A5-DABC-4F7E-A83E-F5A5196F665E}" type="presOf" srcId="{8716A2A7-ACB0-46F5-A414-6A1B06336589}" destId="{AAE64813-1FD9-4658-B145-A56D7ABCD07C}" srcOrd="1" destOrd="0" presId="urn:microsoft.com/office/officeart/2005/8/layout/hProcess7#1"/>
    <dgm:cxn modelId="{03401425-7351-41BC-997F-4CA29913F23A}" srcId="{8716A2A7-ACB0-46F5-A414-6A1B06336589}" destId="{07394EAF-06C3-4585-A4CD-8F0079DFB123}" srcOrd="0" destOrd="0" parTransId="{26DF2990-7CCB-4201-B8F7-57310C0B1B34}" sibTransId="{7A2F8F00-E403-4D77-8D0E-AF4AE67CEC5D}"/>
    <dgm:cxn modelId="{5F21FA40-2158-498B-9EB0-A1110115711A}" type="presOf" srcId="{03C661F5-5B38-4A58-AD20-51F317A074FD}" destId="{97E5DE15-00EE-4C4B-A490-AB75B61D66A0}" srcOrd="1" destOrd="0" presId="urn:microsoft.com/office/officeart/2005/8/layout/hProcess7#1"/>
    <dgm:cxn modelId="{FDC36C3A-7F8C-4C2F-83A3-C7AF4895690E}" type="presOf" srcId="{09F68ED1-E880-4058-8B8E-4C5FC5229031}" destId="{69B3B06E-67FF-49AD-872C-8650A6E7C03C}" srcOrd="0" destOrd="0" presId="urn:microsoft.com/office/officeart/2005/8/layout/hProcess7#1"/>
    <dgm:cxn modelId="{4E581177-3BDE-4A72-8A5D-26972413BCCE}" type="presOf" srcId="{98311F2D-A48B-4336-B571-ECFECF539F8D}" destId="{C8E2E253-B8C7-4696-9472-CEF62A883EC3}" srcOrd="1" destOrd="0" presId="urn:microsoft.com/office/officeart/2005/8/layout/hProcess7#1"/>
    <dgm:cxn modelId="{B0D164BC-0B48-4795-82D4-0F362C950A4B}" type="presOf" srcId="{02DDFA63-F3D9-464E-8C36-D0AC3F66F1FB}" destId="{2ABB7D88-FC58-4FF3-B725-1FF1CBF08FFF}" srcOrd="0" destOrd="0" presId="urn:microsoft.com/office/officeart/2005/8/layout/hProcess7#1"/>
    <dgm:cxn modelId="{BF912933-C8CD-4819-815B-192FA1F7956C}" srcId="{03C661F5-5B38-4A58-AD20-51F317A074FD}" destId="{09F68ED1-E880-4058-8B8E-4C5FC5229031}" srcOrd="0" destOrd="0" parTransId="{1D4A2EEC-2491-4441-BA7F-732C6FEB64E5}" sibTransId="{432CFA41-EB72-40E9-A8AF-AA583E488676}"/>
    <dgm:cxn modelId="{1FB32CA5-FBE1-439C-A3D2-D6093A330D3C}" type="presOf" srcId="{224BB60E-FA1B-405F-A250-B6FE6E2DA57A}" destId="{DDA6F0CF-6539-4FB9-B94D-24EB5DB8BE64}" srcOrd="0" destOrd="0" presId="urn:microsoft.com/office/officeart/2005/8/layout/hProcess7#1"/>
    <dgm:cxn modelId="{140C7619-8C33-4FDB-BCBE-0D4B4E2B96FD}" srcId="{224BB60E-FA1B-405F-A250-B6FE6E2DA57A}" destId="{03C661F5-5B38-4A58-AD20-51F317A074FD}" srcOrd="2" destOrd="0" parTransId="{2030033A-5269-4CA1-88F9-12AA884BDCB6}" sibTransId="{7F31F90D-F2A3-405F-A86F-2B464C06C741}"/>
    <dgm:cxn modelId="{D0B88010-030F-41DC-AD19-AAC33C60EBB3}" type="presOf" srcId="{8716A2A7-ACB0-46F5-A414-6A1B06336589}" destId="{B807B22A-23B3-4345-A6F1-22DAA14D4996}" srcOrd="0" destOrd="0" presId="urn:microsoft.com/office/officeart/2005/8/layout/hProcess7#1"/>
    <dgm:cxn modelId="{D667CEE7-6BB1-45F0-B359-6EBA5E72B23D}" srcId="{224BB60E-FA1B-405F-A250-B6FE6E2DA57A}" destId="{8716A2A7-ACB0-46F5-A414-6A1B06336589}" srcOrd="0" destOrd="0" parTransId="{82A52026-CC51-462F-8B14-EB3DCCC33E7E}" sibTransId="{0F2F1C19-0FF1-4F2D-9C2B-64D0FEDD1E67}"/>
    <dgm:cxn modelId="{EFE3FB1A-4BA0-49C0-B86A-70C61CB1CA4C}" type="presOf" srcId="{98311F2D-A48B-4336-B571-ECFECF539F8D}" destId="{BF0D8CEF-F9D7-4D0F-9F2A-5D7AED63709B}" srcOrd="0" destOrd="0" presId="urn:microsoft.com/office/officeart/2005/8/layout/hProcess7#1"/>
    <dgm:cxn modelId="{D9AD0A9B-09BA-49A1-A0C3-160DD0081714}" type="presOf" srcId="{07394EAF-06C3-4585-A4CD-8F0079DFB123}" destId="{75899542-4A75-4C8C-9ABB-E88709B2B761}" srcOrd="0" destOrd="0" presId="urn:microsoft.com/office/officeart/2005/8/layout/hProcess7#1"/>
    <dgm:cxn modelId="{89BFE0F7-54D9-4B81-87FB-F172E5C74918}" type="presOf" srcId="{03C661F5-5B38-4A58-AD20-51F317A074FD}" destId="{BE2E237A-072A-4659-BB82-3B661D375222}" srcOrd="0" destOrd="0" presId="urn:microsoft.com/office/officeart/2005/8/layout/hProcess7#1"/>
    <dgm:cxn modelId="{F6D66FF4-9DF6-4953-847A-E65B035A7212}" srcId="{224BB60E-FA1B-405F-A250-B6FE6E2DA57A}" destId="{98311F2D-A48B-4336-B571-ECFECF539F8D}" srcOrd="1" destOrd="0" parTransId="{1A29360C-E554-43A9-9B5E-8FDDBC77104A}" sibTransId="{042DAFF5-80C8-46DC-BD9D-A67920F16441}"/>
    <dgm:cxn modelId="{B1F7DEE4-64EF-4C3D-8787-101A6E42EDE7}" type="presParOf" srcId="{DDA6F0CF-6539-4FB9-B94D-24EB5DB8BE64}" destId="{4969732A-61C2-4028-B389-C2966BBBEE98}" srcOrd="0" destOrd="0" presId="urn:microsoft.com/office/officeart/2005/8/layout/hProcess7#1"/>
    <dgm:cxn modelId="{8071FF99-D7B3-4F1A-8C45-06F9B0749A1E}" type="presParOf" srcId="{4969732A-61C2-4028-B389-C2966BBBEE98}" destId="{B807B22A-23B3-4345-A6F1-22DAA14D4996}" srcOrd="0" destOrd="0" presId="urn:microsoft.com/office/officeart/2005/8/layout/hProcess7#1"/>
    <dgm:cxn modelId="{D9BD54AB-009D-43A2-A59C-759CC35EF947}" type="presParOf" srcId="{4969732A-61C2-4028-B389-C2966BBBEE98}" destId="{AAE64813-1FD9-4658-B145-A56D7ABCD07C}" srcOrd="1" destOrd="0" presId="urn:microsoft.com/office/officeart/2005/8/layout/hProcess7#1"/>
    <dgm:cxn modelId="{6991D4BE-7375-4937-9C9F-1449C89C24BE}" type="presParOf" srcId="{4969732A-61C2-4028-B389-C2966BBBEE98}" destId="{75899542-4A75-4C8C-9ABB-E88709B2B761}" srcOrd="2" destOrd="0" presId="urn:microsoft.com/office/officeart/2005/8/layout/hProcess7#1"/>
    <dgm:cxn modelId="{33DFDDD9-F3A7-46C7-82B1-6E8CF95CE248}" type="presParOf" srcId="{DDA6F0CF-6539-4FB9-B94D-24EB5DB8BE64}" destId="{B8E6A26D-5178-4077-BF1A-18AB7B2E8356}" srcOrd="1" destOrd="0" presId="urn:microsoft.com/office/officeart/2005/8/layout/hProcess7#1"/>
    <dgm:cxn modelId="{24D2EAC2-3AF2-43CB-B996-418C2B2AA764}" type="presParOf" srcId="{DDA6F0CF-6539-4FB9-B94D-24EB5DB8BE64}" destId="{3FEDFF5F-F538-4854-9D8B-6141ABCF95BE}" srcOrd="2" destOrd="0" presId="urn:microsoft.com/office/officeart/2005/8/layout/hProcess7#1"/>
    <dgm:cxn modelId="{2DC5431F-A6B3-4B82-8C16-E03BBCAE81D2}" type="presParOf" srcId="{3FEDFF5F-F538-4854-9D8B-6141ABCF95BE}" destId="{53CEB323-333E-4014-9386-1C76153724FF}" srcOrd="0" destOrd="0" presId="urn:microsoft.com/office/officeart/2005/8/layout/hProcess7#1"/>
    <dgm:cxn modelId="{152AF194-F349-4EF4-A4C2-A7F1212C576D}" type="presParOf" srcId="{3FEDFF5F-F538-4854-9D8B-6141ABCF95BE}" destId="{86D52A3D-B909-4602-BA27-CABB77EC86D8}" srcOrd="1" destOrd="0" presId="urn:microsoft.com/office/officeart/2005/8/layout/hProcess7#1"/>
    <dgm:cxn modelId="{0296566B-CE13-4234-9FBF-B000FDD0D8E2}" type="presParOf" srcId="{3FEDFF5F-F538-4854-9D8B-6141ABCF95BE}" destId="{E64DEDFA-A98C-4E1C-B1B1-B32B4AB099A1}" srcOrd="2" destOrd="0" presId="urn:microsoft.com/office/officeart/2005/8/layout/hProcess7#1"/>
    <dgm:cxn modelId="{5784249A-26B9-4182-9F31-67723554EAED}" type="presParOf" srcId="{DDA6F0CF-6539-4FB9-B94D-24EB5DB8BE64}" destId="{57E2B4C4-E9CC-4060-BBBE-226FB77268B9}" srcOrd="3" destOrd="0" presId="urn:microsoft.com/office/officeart/2005/8/layout/hProcess7#1"/>
    <dgm:cxn modelId="{48B04EE1-08C3-49BD-8E08-789A5CCEB8F7}" type="presParOf" srcId="{DDA6F0CF-6539-4FB9-B94D-24EB5DB8BE64}" destId="{0E90B4A1-C061-402C-A7D3-48991FBB99FF}" srcOrd="4" destOrd="0" presId="urn:microsoft.com/office/officeart/2005/8/layout/hProcess7#1"/>
    <dgm:cxn modelId="{55832580-E7B8-4C4B-AEF3-12C589592271}" type="presParOf" srcId="{0E90B4A1-C061-402C-A7D3-48991FBB99FF}" destId="{BF0D8CEF-F9D7-4D0F-9F2A-5D7AED63709B}" srcOrd="0" destOrd="0" presId="urn:microsoft.com/office/officeart/2005/8/layout/hProcess7#1"/>
    <dgm:cxn modelId="{C3F5D966-3489-4C21-89C7-F1F089312492}" type="presParOf" srcId="{0E90B4A1-C061-402C-A7D3-48991FBB99FF}" destId="{C8E2E253-B8C7-4696-9472-CEF62A883EC3}" srcOrd="1" destOrd="0" presId="urn:microsoft.com/office/officeart/2005/8/layout/hProcess7#1"/>
    <dgm:cxn modelId="{809F25B6-9874-47DF-A5E1-D31C12224297}" type="presParOf" srcId="{0E90B4A1-C061-402C-A7D3-48991FBB99FF}" destId="{2ABB7D88-FC58-4FF3-B725-1FF1CBF08FFF}" srcOrd="2" destOrd="0" presId="urn:microsoft.com/office/officeart/2005/8/layout/hProcess7#1"/>
    <dgm:cxn modelId="{DCE9CBFB-4480-4F1D-987C-5E0192E66825}" type="presParOf" srcId="{DDA6F0CF-6539-4FB9-B94D-24EB5DB8BE64}" destId="{6DC67FF2-30FF-46F8-89E1-A706077BE5B7}" srcOrd="5" destOrd="0" presId="urn:microsoft.com/office/officeart/2005/8/layout/hProcess7#1"/>
    <dgm:cxn modelId="{FA1EBF7A-28B0-4D6B-B29E-A47F7348FF74}" type="presParOf" srcId="{DDA6F0CF-6539-4FB9-B94D-24EB5DB8BE64}" destId="{B15EC387-CA94-4BBB-8013-588EB72E444E}" srcOrd="6" destOrd="0" presId="urn:microsoft.com/office/officeart/2005/8/layout/hProcess7#1"/>
    <dgm:cxn modelId="{5B200FF5-820B-4E65-8AEB-999317FD53B4}" type="presParOf" srcId="{B15EC387-CA94-4BBB-8013-588EB72E444E}" destId="{ED0D7059-4483-42D5-B8EB-318FF640583D}" srcOrd="0" destOrd="0" presId="urn:microsoft.com/office/officeart/2005/8/layout/hProcess7#1"/>
    <dgm:cxn modelId="{26CD0EB3-32C1-412D-9129-D9A8530888D2}" type="presParOf" srcId="{B15EC387-CA94-4BBB-8013-588EB72E444E}" destId="{EBE0229F-4DC9-4117-B9CE-66D84E9A246B}" srcOrd="1" destOrd="0" presId="urn:microsoft.com/office/officeart/2005/8/layout/hProcess7#1"/>
    <dgm:cxn modelId="{331E0B30-1C2B-48D4-BC32-32598D42252D}" type="presParOf" srcId="{B15EC387-CA94-4BBB-8013-588EB72E444E}" destId="{E0D31579-8609-4962-A984-A83611900A38}" srcOrd="2" destOrd="0" presId="urn:microsoft.com/office/officeart/2005/8/layout/hProcess7#1"/>
    <dgm:cxn modelId="{DCD59905-2968-404D-B237-9E2929FEAB93}" type="presParOf" srcId="{DDA6F0CF-6539-4FB9-B94D-24EB5DB8BE64}" destId="{1196BD3E-9F47-4973-B70C-A264640ABD95}" srcOrd="7" destOrd="0" presId="urn:microsoft.com/office/officeart/2005/8/layout/hProcess7#1"/>
    <dgm:cxn modelId="{FFDD0219-89A1-4686-A034-C9F146D5F3C1}" type="presParOf" srcId="{DDA6F0CF-6539-4FB9-B94D-24EB5DB8BE64}" destId="{3B3F8F27-E95D-41F7-8A35-849EEBC7DA36}" srcOrd="8" destOrd="0" presId="urn:microsoft.com/office/officeart/2005/8/layout/hProcess7#1"/>
    <dgm:cxn modelId="{D636E9EF-E384-4DBB-BB16-94E61D25B3A3}" type="presParOf" srcId="{3B3F8F27-E95D-41F7-8A35-849EEBC7DA36}" destId="{BE2E237A-072A-4659-BB82-3B661D375222}" srcOrd="0" destOrd="0" presId="urn:microsoft.com/office/officeart/2005/8/layout/hProcess7#1"/>
    <dgm:cxn modelId="{501B3ACF-91B5-4FA5-9C06-773F4F77F259}" type="presParOf" srcId="{3B3F8F27-E95D-41F7-8A35-849EEBC7DA36}" destId="{97E5DE15-00EE-4C4B-A490-AB75B61D66A0}" srcOrd="1" destOrd="0" presId="urn:microsoft.com/office/officeart/2005/8/layout/hProcess7#1"/>
    <dgm:cxn modelId="{32B3EBBC-8769-41C8-8BEB-8AA430A0306E}" type="presParOf" srcId="{3B3F8F27-E95D-41F7-8A35-849EEBC7DA36}" destId="{69B3B06E-67FF-49AD-872C-8650A6E7C03C}" srcOrd="2" destOrd="0" presId="urn:microsoft.com/office/officeart/2005/8/layout/hProcess7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E04BD-126C-457F-B9B0-9A595F62D83C}">
      <dsp:nvSpPr>
        <dsp:cNvPr id="0" name=""/>
        <dsp:cNvSpPr/>
      </dsp:nvSpPr>
      <dsp:spPr>
        <a:xfrm rot="5400000">
          <a:off x="346087" y="-129418"/>
          <a:ext cx="1321900" cy="15865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Verdana" pitchFamily="34" charset="0"/>
              <a:ea typeface="Verdana" pitchFamily="34" charset="0"/>
            </a:rPr>
            <a:t>Примарна</a:t>
          </a:r>
          <a:endParaRPr lang="en-US" sz="2000" b="1" kern="1200" dirty="0">
            <a:latin typeface="Verdana" pitchFamily="34" charset="0"/>
            <a:ea typeface="Verdana" pitchFamily="34" charset="0"/>
          </a:endParaRPr>
        </a:p>
      </dsp:txBody>
      <dsp:txXfrm rot="-5400000">
        <a:off x="213779" y="2890"/>
        <a:ext cx="1586516" cy="1321900"/>
      </dsp:txXfrm>
    </dsp:sp>
    <dsp:sp modelId="{FA7F1FFD-842A-4CB8-84B9-6CEBC64CF15F}">
      <dsp:nvSpPr>
        <dsp:cNvPr id="0" name=""/>
        <dsp:cNvSpPr/>
      </dsp:nvSpPr>
      <dsp:spPr>
        <a:xfrm rot="5400000">
          <a:off x="4896439" y="-3138604"/>
          <a:ext cx="859687" cy="71368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b="1" kern="1200" dirty="0" smtClean="0">
              <a:solidFill>
                <a:srgbClr val="254B71"/>
              </a:solidFill>
            </a:rPr>
            <a:t>Усмерена ка факторима ризика за ХББ</a:t>
          </a:r>
          <a:endParaRPr lang="en-US" sz="2000" b="1" kern="1200" dirty="0">
            <a:solidFill>
              <a:srgbClr val="254B7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b="1" kern="1200" dirty="0" smtClean="0">
              <a:solidFill>
                <a:srgbClr val="254B71"/>
              </a:solidFill>
            </a:rPr>
            <a:t>Редовне контроле особа са ризиком и рано откривање ХББ</a:t>
          </a:r>
          <a:endParaRPr lang="en-US" sz="2000" b="1" kern="1200" dirty="0">
            <a:solidFill>
              <a:srgbClr val="254B71"/>
            </a:solidFill>
          </a:endParaRPr>
        </a:p>
      </dsp:txBody>
      <dsp:txXfrm rot="-5400000">
        <a:off x="1757835" y="41966"/>
        <a:ext cx="7094930" cy="775755"/>
      </dsp:txXfrm>
    </dsp:sp>
    <dsp:sp modelId="{57835C04-56E7-4304-BBBF-9F00040B00C0}">
      <dsp:nvSpPr>
        <dsp:cNvPr id="0" name=""/>
        <dsp:cNvSpPr/>
      </dsp:nvSpPr>
      <dsp:spPr>
        <a:xfrm rot="5400000">
          <a:off x="324115" y="1047602"/>
          <a:ext cx="1321900" cy="15425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/>
            <a:t>Секундарна</a:t>
          </a:r>
          <a:r>
            <a:rPr lang="sr-Cyrl-RS" sz="2000" kern="1200" dirty="0" smtClean="0"/>
            <a:t> </a:t>
          </a:r>
          <a:endParaRPr lang="en-US" sz="2000" kern="1200" dirty="0"/>
        </a:p>
      </dsp:txBody>
      <dsp:txXfrm rot="-5400000">
        <a:off x="213779" y="1157938"/>
        <a:ext cx="1542572" cy="1321900"/>
      </dsp:txXfrm>
    </dsp:sp>
    <dsp:sp modelId="{C7F79CA6-1571-443C-BFBE-B6DE82AD0809}">
      <dsp:nvSpPr>
        <dsp:cNvPr id="0" name=""/>
        <dsp:cNvSpPr/>
      </dsp:nvSpPr>
      <dsp:spPr>
        <a:xfrm rot="5400000">
          <a:off x="4835038" y="-1978525"/>
          <a:ext cx="918015" cy="6980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300" b="1" kern="1200" dirty="0" smtClean="0">
              <a:solidFill>
                <a:srgbClr val="254B71"/>
              </a:solidFill>
            </a:rPr>
            <a:t>Рано откривање и успоравање прогресију ХББ </a:t>
          </a:r>
          <a:endParaRPr lang="en-US" sz="2300" b="1" kern="1200" dirty="0">
            <a:solidFill>
              <a:srgbClr val="254B7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300" b="1" kern="1200" dirty="0" smtClean="0">
              <a:solidFill>
                <a:srgbClr val="254B71"/>
              </a:solidFill>
            </a:rPr>
            <a:t>Превенција болести за које је ХББ фактор ризика </a:t>
          </a:r>
          <a:r>
            <a:rPr lang="sr-Cyrl-RS" sz="2300" kern="1200" dirty="0" smtClean="0"/>
            <a:t>                          </a:t>
          </a:r>
          <a:endParaRPr lang="en-US" sz="2300" kern="1200" dirty="0"/>
        </a:p>
      </dsp:txBody>
      <dsp:txXfrm rot="-5400000">
        <a:off x="1803758" y="1097569"/>
        <a:ext cx="6935762" cy="828387"/>
      </dsp:txXfrm>
    </dsp:sp>
    <dsp:sp modelId="{032DA15F-EDCC-4033-992C-C09A42C29277}">
      <dsp:nvSpPr>
        <dsp:cNvPr id="0" name=""/>
        <dsp:cNvSpPr/>
      </dsp:nvSpPr>
      <dsp:spPr>
        <a:xfrm rot="5400000">
          <a:off x="325684" y="2171693"/>
          <a:ext cx="1321900" cy="15457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latin typeface="Verdana" pitchFamily="34" charset="0"/>
              <a:ea typeface="Verdana" pitchFamily="34" charset="0"/>
            </a:rPr>
            <a:t>Терцијарна</a:t>
          </a:r>
          <a:endParaRPr lang="en-US" sz="1800" b="1" kern="1200" dirty="0">
            <a:latin typeface="Verdana" pitchFamily="34" charset="0"/>
            <a:ea typeface="Verdana" pitchFamily="34" charset="0"/>
          </a:endParaRPr>
        </a:p>
      </dsp:txBody>
      <dsp:txXfrm rot="-5400000">
        <a:off x="213780" y="2283597"/>
        <a:ext cx="1545709" cy="1321900"/>
      </dsp:txXfrm>
    </dsp:sp>
    <dsp:sp modelId="{152F41F3-1933-42D7-BDA4-E271FFFB881B}">
      <dsp:nvSpPr>
        <dsp:cNvPr id="0" name=""/>
        <dsp:cNvSpPr/>
      </dsp:nvSpPr>
      <dsp:spPr>
        <a:xfrm rot="5400000">
          <a:off x="4950340" y="-901871"/>
          <a:ext cx="859235" cy="71359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b="1" kern="1200" dirty="0" smtClean="0">
              <a:solidFill>
                <a:srgbClr val="254B71"/>
              </a:solidFill>
              <a:latin typeface="+mn-lt"/>
              <a:ea typeface="Verdana" pitchFamily="34" charset="0"/>
            </a:rPr>
            <a:t>Лечење поремећаја изазваних одмаклом ХББ </a:t>
          </a:r>
          <a:endParaRPr lang="en-US" sz="2000" b="1" kern="1200" dirty="0">
            <a:solidFill>
              <a:srgbClr val="254B71"/>
            </a:solidFill>
            <a:latin typeface="+mn-lt"/>
            <a:ea typeface="Verdan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b="1" kern="1200" dirty="0" smtClean="0">
              <a:solidFill>
                <a:srgbClr val="254B71"/>
              </a:solidFill>
              <a:latin typeface="+mn-lt"/>
              <a:ea typeface="Verdana" pitchFamily="34" charset="0"/>
            </a:rPr>
            <a:t>Лечење коморбидитете</a:t>
          </a:r>
          <a:endParaRPr lang="en-US" sz="2000" b="1" kern="1200" dirty="0">
            <a:solidFill>
              <a:srgbClr val="254B71"/>
            </a:solidFill>
            <a:latin typeface="+mn-lt"/>
            <a:ea typeface="Verdana" pitchFamily="34" charset="0"/>
          </a:endParaRPr>
        </a:p>
      </dsp:txBody>
      <dsp:txXfrm rot="-5400000">
        <a:off x="1812000" y="2278413"/>
        <a:ext cx="7093972" cy="775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7B22A-23B3-4345-A6F1-22DAA14D4996}">
      <dsp:nvSpPr>
        <dsp:cNvPr id="0" name=""/>
        <dsp:cNvSpPr/>
      </dsp:nvSpPr>
      <dsp:spPr>
        <a:xfrm>
          <a:off x="624" y="192944"/>
          <a:ext cx="2685415" cy="3222499"/>
        </a:xfrm>
        <a:prstGeom prst="roundRect">
          <a:avLst>
            <a:gd name="adj" fmla="val 5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75565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700" kern="1200" dirty="0" smtClean="0">
              <a:solidFill>
                <a:schemeClr val="tx1"/>
              </a:solidFill>
            </a:rPr>
            <a:t>Механизми превенције ХББ</a:t>
          </a:r>
          <a:endParaRPr lang="en-US" sz="1700" kern="1200" dirty="0">
            <a:solidFill>
              <a:schemeClr val="tx1"/>
            </a:solidFill>
          </a:endParaRPr>
        </a:p>
      </dsp:txBody>
      <dsp:txXfrm rot="16200000">
        <a:off x="-1052058" y="1245627"/>
        <a:ext cx="2642449" cy="537083"/>
      </dsp:txXfrm>
    </dsp:sp>
    <dsp:sp modelId="{75899542-4A75-4C8C-9ABB-E88709B2B761}">
      <dsp:nvSpPr>
        <dsp:cNvPr id="0" name=""/>
        <dsp:cNvSpPr/>
      </dsp:nvSpPr>
      <dsp:spPr>
        <a:xfrm>
          <a:off x="537707" y="192944"/>
          <a:ext cx="2000634" cy="322249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tx1"/>
              </a:solidFill>
            </a:rPr>
            <a:t>Тестови за тубулски стрес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tx1"/>
              </a:solidFill>
            </a:rPr>
            <a:t>Смањење функционалне резерве бубрега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7707" y="192944"/>
        <a:ext cx="2000634" cy="3222499"/>
      </dsp:txXfrm>
    </dsp:sp>
    <dsp:sp modelId="{BF0D8CEF-F9D7-4D0F-9F2A-5D7AED63709B}">
      <dsp:nvSpPr>
        <dsp:cNvPr id="0" name=""/>
        <dsp:cNvSpPr/>
      </dsp:nvSpPr>
      <dsp:spPr>
        <a:xfrm>
          <a:off x="2780029" y="192944"/>
          <a:ext cx="2685415" cy="3222499"/>
        </a:xfrm>
        <a:prstGeom prst="roundRect">
          <a:avLst>
            <a:gd name="adj" fmla="val 5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75565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700" kern="1200" dirty="0" smtClean="0">
              <a:solidFill>
                <a:schemeClr val="tx1"/>
              </a:solidFill>
            </a:rPr>
            <a:t>Фокус на небубрежне болеснике</a:t>
          </a:r>
          <a:endParaRPr lang="en-US" sz="1700" kern="1200" dirty="0">
            <a:solidFill>
              <a:schemeClr val="tx1"/>
            </a:solidFill>
          </a:endParaRPr>
        </a:p>
      </dsp:txBody>
      <dsp:txXfrm rot="16200000">
        <a:off x="1727346" y="1245627"/>
        <a:ext cx="2642449" cy="537083"/>
      </dsp:txXfrm>
    </dsp:sp>
    <dsp:sp modelId="{86D52A3D-B909-4602-BA27-CABB77EC86D8}">
      <dsp:nvSpPr>
        <dsp:cNvPr id="0" name=""/>
        <dsp:cNvSpPr/>
      </dsp:nvSpPr>
      <dsp:spPr>
        <a:xfrm rot="5400000">
          <a:off x="2556557" y="2755356"/>
          <a:ext cx="473797" cy="40281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B7D88-FC58-4FF3-B725-1FF1CBF08FFF}">
      <dsp:nvSpPr>
        <dsp:cNvPr id="0" name=""/>
        <dsp:cNvSpPr/>
      </dsp:nvSpPr>
      <dsp:spPr>
        <a:xfrm>
          <a:off x="3317112" y="192944"/>
          <a:ext cx="2000634" cy="322249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>
              <a:solidFill>
                <a:schemeClr val="tx1"/>
              </a:solidFill>
            </a:rPr>
            <a:t>Идентификација више група болесника са ризиком од ХББ применом лекова: </a:t>
          </a:r>
          <a:r>
            <a:rPr lang="en-US" sz="2000" kern="1200" dirty="0" smtClean="0">
              <a:solidFill>
                <a:schemeClr val="tx1"/>
              </a:solidFill>
            </a:rPr>
            <a:t>SGLT2i, </a:t>
          </a:r>
          <a:r>
            <a:rPr lang="en-US" sz="2000" kern="1200" dirty="0" err="1" smtClean="0">
              <a:solidFill>
                <a:schemeClr val="tx1"/>
              </a:solidFill>
            </a:rPr>
            <a:t>inkretini</a:t>
          </a:r>
          <a:r>
            <a:rPr lang="en-US" sz="2000" kern="1200" dirty="0" smtClean="0">
              <a:solidFill>
                <a:schemeClr val="tx1"/>
              </a:solidFill>
            </a:rPr>
            <a:t>, </a:t>
          </a:r>
          <a:r>
            <a:rPr lang="sr-Cyrl-RS" sz="2000" kern="1200" dirty="0" smtClean="0">
              <a:solidFill>
                <a:schemeClr val="tx1"/>
              </a:solidFill>
            </a:rPr>
            <a:t>анти-инфламаторни лекови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317112" y="192944"/>
        <a:ext cx="2000634" cy="3222499"/>
      </dsp:txXfrm>
    </dsp:sp>
    <dsp:sp modelId="{BE2E237A-072A-4659-BB82-3B661D375222}">
      <dsp:nvSpPr>
        <dsp:cNvPr id="0" name=""/>
        <dsp:cNvSpPr/>
      </dsp:nvSpPr>
      <dsp:spPr>
        <a:xfrm>
          <a:off x="5559435" y="192944"/>
          <a:ext cx="2685415" cy="3222499"/>
        </a:xfrm>
        <a:prstGeom prst="roundRect">
          <a:avLst>
            <a:gd name="adj" fmla="val 5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75565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700" kern="1200" dirty="0" smtClean="0"/>
            <a:t>Процеси који воде опоравку</a:t>
          </a:r>
          <a:endParaRPr lang="en-US" sz="1700" kern="1200" dirty="0"/>
        </a:p>
      </dsp:txBody>
      <dsp:txXfrm rot="16200000">
        <a:off x="4506751" y="1245627"/>
        <a:ext cx="2642449" cy="537083"/>
      </dsp:txXfrm>
    </dsp:sp>
    <dsp:sp modelId="{EBE0229F-4DC9-4117-B9CE-66D84E9A246B}">
      <dsp:nvSpPr>
        <dsp:cNvPr id="0" name=""/>
        <dsp:cNvSpPr/>
      </dsp:nvSpPr>
      <dsp:spPr>
        <a:xfrm rot="5400000">
          <a:off x="5335963" y="2755356"/>
          <a:ext cx="473797" cy="40281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B3B06E-67FF-49AD-872C-8650A6E7C03C}">
      <dsp:nvSpPr>
        <dsp:cNvPr id="0" name=""/>
        <dsp:cNvSpPr/>
      </dsp:nvSpPr>
      <dsp:spPr>
        <a:xfrm>
          <a:off x="6096518" y="192944"/>
          <a:ext cx="2000634" cy="322249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 smtClean="0"/>
            <a:t>Персонализована медицина</a:t>
          </a:r>
          <a:endParaRPr lang="en-US" sz="2000" kern="1200" dirty="0"/>
        </a:p>
      </dsp:txBody>
      <dsp:txXfrm>
        <a:off x="6096518" y="192944"/>
        <a:ext cx="2000634" cy="3222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0.70916</cdr:x>
      <cdr:y>0.16568</cdr:y>
    </cdr:from>
    <cdr:to>
      <cdr:x>0.76812</cdr:x>
      <cdr:y>0.25228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47365" y="597824"/>
          <a:ext cx="486137" cy="312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0.7611</cdr:x>
      <cdr:y>0.20738</cdr:y>
    </cdr:from>
    <cdr:to>
      <cdr:x>0.8355</cdr:x>
      <cdr:y>0.31002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75628" y="748295"/>
          <a:ext cx="613458" cy="370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54%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0.71899</cdr:x>
      <cdr:y>0.27474</cdr:y>
    </cdr:from>
    <cdr:to>
      <cdr:x>0.76531</cdr:x>
      <cdr:y>0.29399</cdr:y>
    </cdr:to>
    <cdr:cxnSp macro="">
      <cdr:nvCxnSpPr>
        <cdr:cNvPr id="5" name="Straight Connector 4"/>
        <cdr:cNvCxnSpPr/>
      </cdr:nvCxnSpPr>
      <cdr:spPr>
        <a:xfrm xmlns:a="http://schemas.openxmlformats.org/drawingml/2006/main" flipH="1">
          <a:off x="5928388" y="991364"/>
          <a:ext cx="381964" cy="694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implications for</a:t>
            </a:r>
          </a:p>
          <a:p>
            <a:r>
              <a:rPr lang="en-US" smtClean="0"/>
              <a:t>healt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B5E901-5CD8-4054-82E7-89DAFC10A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E9656-B781-4618-A019-7FE897E7DDFD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E9656-B781-4618-A019-7FE897E7DDFD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r-Cyrl-CS" dirty="0" smtClean="0">
                <a:latin typeface="Arial" charset="0"/>
              </a:rPr>
              <a:t>Све бржа прогресија и све већи ризик од </a:t>
            </a:r>
            <a:r>
              <a:rPr lang="sr-Cyrl-CS" smtClean="0">
                <a:latin typeface="Arial" charset="0"/>
              </a:rPr>
              <a:t>кардиоваскуларне болести</a:t>
            </a:r>
            <a:r>
              <a:rPr lang="sr-Cyrl-CS" baseline="0" smtClean="0">
                <a:latin typeface="Arial" charset="0"/>
              </a:rPr>
              <a:t> </a:t>
            </a:r>
            <a:r>
              <a:rPr lang="sr-Cyrl-CS" baseline="0" dirty="0" smtClean="0">
                <a:latin typeface="Arial" charset="0"/>
              </a:rPr>
              <a:t>и</a:t>
            </a:r>
            <a:r>
              <a:rPr lang="sr-Cyrl-CS" dirty="0" smtClean="0">
                <a:latin typeface="Arial" charset="0"/>
              </a:rPr>
              <a:t> смрти. 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B64CFC-27B3-4428-8D19-3D3F3E861DC1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3A68FF7-4A68-472E-8A9D-663D3C3B0F32}" type="slidenum">
              <a:rPr lang="en-US" sz="1200">
                <a:latin typeface="Times New Roman" pitchFamily="18" charset="0"/>
              </a:rPr>
              <a:pPr algn="r" eaLnBrk="1" hangingPunct="1"/>
              <a:t>16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7E732-4140-4B3F-8671-99A3A7C12E32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E9656-B781-4618-A019-7FE897E7DDFD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608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C4301C-3F93-48A0-B5AC-D28021F95D91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501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2671" y="2426109"/>
            <a:ext cx="6201696" cy="1548581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574" y="3989435"/>
            <a:ext cx="6212541" cy="7669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84B7-C317-4044-96A9-B0EF4DD7D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98044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B84F5-7C09-4745-AF59-40836CD54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91" y="497181"/>
            <a:ext cx="8246070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253614"/>
            <a:ext cx="8246070" cy="360870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16" y="443407"/>
            <a:ext cx="6859505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816" y="1206932"/>
            <a:ext cx="6859505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551867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1541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87808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1541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7808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27441"/>
            <a:ext cx="9144000" cy="549378"/>
          </a:xfrm>
        </p:spPr>
        <p:txBody>
          <a:bodyPr>
            <a:normAutofit/>
          </a:bodyPr>
          <a:lstStyle/>
          <a:p>
            <a:pPr algn="ctr"/>
            <a:r>
              <a:rPr lang="sr-Cyrl-R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Љубица Ђукановић и Вишња Лежаић 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92372"/>
            <a:ext cx="9144000" cy="28315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C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</a:rPr>
              <a:t>Улога лекара опште медицине у превенцији, раном откривању и дијагности</a:t>
            </a:r>
            <a:r>
              <a:rPr lang="sr-Cyrl-R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</a:rPr>
              <a:t>ковању</a:t>
            </a:r>
            <a:r>
              <a:rPr lang="sr-Latn-C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</a:rPr>
              <a:t>хроничне </a:t>
            </a:r>
            <a:r>
              <a:rPr lang="sr-Latn-C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</a:rPr>
              <a:t>болести бубрега</a:t>
            </a:r>
            <a:endParaRPr lang="en-US" sz="2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</a:endParaRPr>
          </a:p>
          <a:p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525252"/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6181" y="0"/>
            <a:ext cx="8587819" cy="117069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2400" b="1" i="1" dirty="0" err="1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KDIGO</a:t>
            </a:r>
            <a:r>
              <a:rPr lang="en-U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класификација</a:t>
            </a:r>
            <a:r>
              <a:rPr lang="sr-Cyrl-R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ХББ на основу ЈГФ и албуминурије омогућава да се открије ХББ и </a:t>
            </a:r>
            <a:r>
              <a:rPr lang="sr-Cyrl-RS" sz="2400" b="1" dirty="0" smtClean="0">
                <a:solidFill>
                  <a:srgbClr val="254B71"/>
                </a:solidFill>
                <a:latin typeface="Verdana" pitchFamily="34" charset="0"/>
              </a:rPr>
              <a:t>предвиди прогн</a:t>
            </a:r>
            <a:r>
              <a:rPr lang="sr-Cyrl-RS" sz="2600" b="1" dirty="0" smtClean="0">
                <a:solidFill>
                  <a:srgbClr val="254B71"/>
                </a:solidFill>
                <a:latin typeface="Verdana" pitchFamily="34" charset="0"/>
              </a:rPr>
              <a:t>оза</a:t>
            </a:r>
            <a:endParaRPr lang="en-US" sz="2600" b="1" dirty="0">
              <a:solidFill>
                <a:srgbClr val="254B71"/>
              </a:solidFill>
            </a:endParaRPr>
          </a:p>
        </p:txBody>
      </p:sp>
      <p:graphicFrame>
        <p:nvGraphicFramePr>
          <p:cNvPr id="32875" name="Group 107"/>
          <p:cNvGraphicFramePr>
            <a:graphicFrameLocks noGrp="1"/>
          </p:cNvGraphicFramePr>
          <p:nvPr>
            <p:ph idx="1"/>
          </p:nvPr>
        </p:nvGraphicFramePr>
        <p:xfrm>
          <a:off x="0" y="1168925"/>
          <a:ext cx="9144000" cy="3799467"/>
        </p:xfrm>
        <a:graphic>
          <a:graphicData uri="http://schemas.openxmlformats.org/drawingml/2006/table">
            <a:tbl>
              <a:tblPr/>
              <a:tblGrid>
                <a:gridCol w="26489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14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240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Албуминурија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0606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ЈГФ, </a:t>
                      </a:r>
                      <a:r>
                        <a:rPr kumimoji="0" lang="sr-Latn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ml/min/1,73m</a:t>
                      </a:r>
                      <a:r>
                        <a:rPr kumimoji="0" lang="sr-Latn-RS" sz="1500" b="0" i="0" u="none" strike="noStrike" cap="none" spc="-300" normalizeH="0" baseline="3000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sv-SE" sz="1500" b="0" i="0" u="none" strike="noStrike" cap="none" spc="-300" normalizeH="0" baseline="3000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Нормална-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блага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Умерена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Висока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4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Cr</a:t>
                      </a:r>
                      <a:endParaRPr kumimoji="0" lang="sr-Cyrl-R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&lt;</a:t>
                      </a:r>
                      <a:r>
                        <a:rPr kumimoji="0" lang="sr-Cyrl-C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 mg/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3-30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Cr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30-300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mg/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&gt;30</a:t>
                      </a:r>
                      <a:r>
                        <a:rPr kumimoji="0" lang="sr-Latn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mg/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mmolCr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r>
                        <a:rPr kumimoji="0" lang="sr-Cyrl-C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  <a:r>
                        <a:rPr kumimoji="0" lang="sr-Latn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sr-Cyrl-R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91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Нормална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&gt;90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1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Благо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60-89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7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Благо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умерено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G3a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45-59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4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Умерно-тешко смањен</a:t>
                      </a:r>
                      <a:r>
                        <a:rPr kumimoji="0" lang="sr-Latn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G3b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30-44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3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Тешко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15-29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Инсу</a:t>
                      </a:r>
                      <a:r>
                        <a:rPr kumimoji="0" lang="sr-Cyrl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ф. </a:t>
                      </a: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бубрега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&lt;15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409" name="Text Box 78"/>
          <p:cNvSpPr txBox="1">
            <a:spLocks noChangeArrowheads="1"/>
          </p:cNvSpPr>
          <p:nvPr/>
        </p:nvSpPr>
        <p:spPr bwMode="auto">
          <a:xfrm>
            <a:off x="4924426" y="4891087"/>
            <a:ext cx="4256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i="1">
                <a:solidFill>
                  <a:schemeClr val="bg1"/>
                </a:solidFill>
                <a:latin typeface="Tahoma" pitchFamily="34" charset="0"/>
              </a:rPr>
              <a:t>Levey AS et al. Kidney Int 2011;80(1):17-28</a:t>
            </a:r>
            <a:r>
              <a:rPr lang="en-US" sz="1600">
                <a:latin typeface="Tahoma" pitchFamily="34" charset="0"/>
              </a:rPr>
              <a:t>.</a:t>
            </a:r>
          </a:p>
        </p:txBody>
      </p:sp>
      <p:sp>
        <p:nvSpPr>
          <p:cNvPr id="5" name="Text Box 104"/>
          <p:cNvSpPr txBox="1">
            <a:spLocks noChangeArrowheads="1"/>
          </p:cNvSpPr>
          <p:nvPr/>
        </p:nvSpPr>
        <p:spPr bwMode="auto">
          <a:xfrm rot="20867623">
            <a:off x="4246506" y="2663084"/>
            <a:ext cx="13298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Cyrl-C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Није ХББ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 rot="938532">
            <a:off x="5590492" y="3861731"/>
            <a:ext cx="3535041" cy="285793"/>
          </a:xfrm>
          <a:prstGeom prst="stripedRightArrow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002861">
            <a:off x="6906450" y="3610466"/>
            <a:ext cx="1717137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sr-Cyrl-RS" b="1" dirty="0" smtClean="0">
                <a:solidFill>
                  <a:schemeClr val="bg1"/>
                </a:solidFill>
              </a:rPr>
              <a:t>Све већи ризик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942530"/>
            <a:ext cx="8246070" cy="3865140"/>
          </a:xfrm>
        </p:spPr>
        <p:txBody>
          <a:bodyPr>
            <a:normAutofit fontScale="92500" lnSpcReduction="20000"/>
          </a:bodyPr>
          <a:lstStyle/>
          <a:p>
            <a:pPr marL="57150" indent="-57150">
              <a:spcAft>
                <a:spcPts val="600"/>
              </a:spcAft>
              <a:buNone/>
            </a:pPr>
            <a:r>
              <a:rPr lang="sr-Cyrl-RS" sz="26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Хронична болест бубрега је значајан здравствени проблем, јер</a:t>
            </a:r>
          </a:p>
          <a:p>
            <a:pPr marL="747713" lvl="1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њена преваленција непрекидно расте</a:t>
            </a:r>
          </a:p>
          <a:p>
            <a:pPr marL="747713" lvl="1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прогресивног је тока који води терминалној инсуфицијенцији бубрега</a:t>
            </a:r>
          </a:p>
          <a:p>
            <a:pPr marL="747713" lvl="1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најчешће је асимптоматска па се касно открива</a:t>
            </a:r>
          </a:p>
          <a:p>
            <a:pPr marL="747713" lvl="1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представља фактор ризика за кардиоваскуларне болести</a:t>
            </a:r>
          </a:p>
          <a:p>
            <a:pPr marL="747713" lvl="1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значјано је економско оптерећење за сваку земљу.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Висока смртност болесника са хроничном болешћу бубрега</a:t>
            </a:r>
            <a:endParaRPr lang="en-US" sz="2800" b="1" dirty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393" y="1534792"/>
            <a:ext cx="8246070" cy="36087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sr-Cyrl-RS" sz="2200" dirty="0" smtClean="0">
                <a:solidFill>
                  <a:srgbClr val="204162"/>
                </a:solidFill>
                <a:latin typeface="Verdana" pitchFamily="34" charset="0"/>
                <a:ea typeface="Verdana" pitchFamily="34" charset="0"/>
              </a:rPr>
              <a:t>Хронична болест бубрега је 9. по реду узрок смрти у развијеним земљама</a:t>
            </a:r>
          </a:p>
          <a:p>
            <a:pPr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sr-Cyrl-RS" sz="2200" dirty="0" smtClean="0">
                <a:solidFill>
                  <a:srgbClr val="204162"/>
                </a:solidFill>
                <a:latin typeface="Verdana" pitchFamily="34" charset="0"/>
                <a:ea typeface="Verdana" pitchFamily="34" charset="0"/>
              </a:rPr>
              <a:t>Смртност од хроничне болести бубрега непрекидно расте, док се за исхемијску болест срца и шлог смањује</a:t>
            </a:r>
          </a:p>
          <a:p>
            <a:pPr>
              <a:spcAft>
                <a:spcPts val="600"/>
              </a:spcAft>
              <a:buSzPct val="80000"/>
              <a:buBlip>
                <a:blip r:embed="rId3"/>
              </a:buBlip>
            </a:pPr>
            <a:r>
              <a:rPr lang="sr-Cyrl-RS" sz="2200" dirty="0" smtClean="0">
                <a:solidFill>
                  <a:srgbClr val="204162"/>
                </a:solidFill>
                <a:latin typeface="Verdana" pitchFamily="34" charset="0"/>
                <a:ea typeface="Verdana" pitchFamily="34" charset="0"/>
              </a:rPr>
              <a:t>Најчешћи узрок смрти болесника са хроничном болешћу бубрега су кардиоваскуларне болести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2540"/>
            <a:ext cx="8959850" cy="139541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sr-Cyrl-C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“Епидемија” хроничне болести бубрега</a:t>
            </a:r>
            <a:r>
              <a:rPr lang="en-U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/>
            </a:r>
            <a:br>
              <a:rPr lang="en-U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</a:br>
            <a:r>
              <a:rPr lang="sr-Cyrl-C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Висока стопа смртности болесника</a:t>
            </a:r>
            <a:endParaRPr lang="en-US" sz="2800" b="1" dirty="0" smtClean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444074" y="3591613"/>
            <a:ext cx="79406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sr-Cyrl-C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Превенција</a:t>
            </a:r>
          </a:p>
          <a:p>
            <a:pPr lvl="1" algn="ctr">
              <a:defRPr/>
            </a:pPr>
            <a:r>
              <a:rPr lang="sr-Cyrl-C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Рано откривање болести</a:t>
            </a:r>
            <a:endParaRPr lang="sr-Cyrl-C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248" y="1876226"/>
            <a:ext cx="2620557" cy="177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4340"/>
            <a:ext cx="9144000" cy="1838226"/>
          </a:xfrm>
          <a:solidFill>
            <a:srgbClr val="EEEEEE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r-Cyrl-RS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Болести бубрега су најчешће асимптоматске </a:t>
            </a:r>
            <a:br>
              <a:rPr lang="sr-Cyrl-RS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</a:br>
            <a:r>
              <a:rPr lang="sr-Cyrl-RS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па за њима треба трагати</a:t>
            </a:r>
            <a:endParaRPr lang="en-US" sz="2800" b="1" dirty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0" y="947886"/>
            <a:ext cx="9144000" cy="146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sr-Cyrl-CS" sz="2800" b="1" dirty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Које су </a:t>
            </a:r>
            <a:r>
              <a:rPr lang="sr-Cyrl-CS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циљне </a:t>
            </a:r>
            <a:r>
              <a:rPr lang="sr-Cyrl-CS" sz="2800" b="1" dirty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групе за превенцију и рано откривање хроничне болести бубрега</a:t>
            </a:r>
            <a:r>
              <a:rPr lang="en-US" sz="2800" b="1" dirty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?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438150" y="3077766"/>
            <a:ext cx="8382000" cy="133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sr-Cyrl-CS" sz="2800" b="1" dirty="0" smtClean="0">
                <a:solidFill>
                  <a:srgbClr val="254B7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</a:rPr>
              <a:t>Популације са повећаним ризиком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sr-Cyrl-CS" sz="2800" b="1" dirty="0" smtClean="0">
                <a:solidFill>
                  <a:srgbClr val="254B7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</a:rPr>
              <a:t>за хроничне болести бубрега</a:t>
            </a:r>
            <a:endParaRPr lang="en-US" sz="2800" b="1" dirty="0">
              <a:solidFill>
                <a:srgbClr val="254B7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57250"/>
            <a:ext cx="3886200" cy="2815829"/>
          </a:xfrm>
        </p:spPr>
        <p:txBody>
          <a:bodyPr anchor="b">
            <a:normAutofit/>
          </a:bodyPr>
          <a:lstStyle/>
          <a:p>
            <a:pPr algn="l"/>
            <a:r>
              <a:rPr lang="sr-Cyrl-R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Највећи п</a:t>
            </a:r>
            <a:r>
              <a:rPr lang="sr-Cyrl-C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ораст </a:t>
            </a:r>
            <a:r>
              <a:rPr lang="sr-Cyrl-CS" sz="2400" dirty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инциденце терминалне инсуфицијенције </a:t>
            </a:r>
            <a:r>
              <a:rPr lang="sr-Cyrl-C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бубрега узроковане </a:t>
            </a:r>
            <a:r>
              <a:rPr lang="sr-Cyrl-CS" sz="2400" b="1" dirty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дијабетесом и </a:t>
            </a:r>
            <a:r>
              <a:rPr lang="sr-Cyrl-C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  <a:cs typeface="Arial" charset="0"/>
              </a:rPr>
              <a:t>хипертензијом</a:t>
            </a:r>
            <a:endParaRPr lang="en-US" sz="2400" b="1" dirty="0">
              <a:solidFill>
                <a:srgbClr val="254B71"/>
              </a:solidFill>
              <a:latin typeface="Verdana" pitchFamily="34" charset="0"/>
              <a:ea typeface="Verdana" pitchFamily="34" charset="0"/>
              <a:cs typeface="Arial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804864" y="4194573"/>
            <a:ext cx="3767137" cy="37861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1" hangingPunct="1">
              <a:spcBef>
                <a:spcPct val="20000"/>
              </a:spcBef>
            </a:pPr>
            <a:r>
              <a:rPr lang="en-US" sz="1200" b="1" dirty="0">
                <a:solidFill>
                  <a:schemeClr val="tx2"/>
                </a:solidFill>
                <a:latin typeface="Times New Roman" pitchFamily="18" charset="0"/>
              </a:rPr>
              <a:t>Incident </a:t>
            </a:r>
            <a:r>
              <a:rPr lang="en-US" sz="1200" b="1" dirty="0" err="1">
                <a:solidFill>
                  <a:schemeClr val="tx2"/>
                </a:solidFill>
                <a:latin typeface="Times New Roman" pitchFamily="18" charset="0"/>
              </a:rPr>
              <a:t>ESRD</a:t>
            </a:r>
            <a:r>
              <a:rPr lang="en-US" sz="1200" b="1" dirty="0">
                <a:solidFill>
                  <a:schemeClr val="tx2"/>
                </a:solidFill>
                <a:latin typeface="Times New Roman" pitchFamily="18" charset="0"/>
              </a:rPr>
              <a:t> patients; rates adjusted for age,  gender, &amp; race. </a:t>
            </a:r>
          </a:p>
        </p:txBody>
      </p:sp>
      <p:pic>
        <p:nvPicPr>
          <p:cNvPr id="76804" name="Picture 3" descr="ii ch02 fig7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514350"/>
            <a:ext cx="3373438" cy="422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228601" y="4686300"/>
            <a:ext cx="4892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err="1">
                <a:solidFill>
                  <a:srgbClr val="1B1B51"/>
                </a:solidFill>
                <a:latin typeface="Verdana" pitchFamily="34" charset="0"/>
              </a:rPr>
              <a:t>USRDS</a:t>
            </a:r>
            <a:r>
              <a:rPr lang="en-US" i="1" dirty="0">
                <a:solidFill>
                  <a:srgbClr val="1B1B51"/>
                </a:solidFill>
                <a:latin typeface="Verdana" pitchFamily="34" charset="0"/>
              </a:rPr>
              <a:t> 2008 Annual</a:t>
            </a:r>
            <a:r>
              <a:rPr lang="sr-Cyrl-CS" i="1" dirty="0">
                <a:solidFill>
                  <a:srgbClr val="1B1B51"/>
                </a:solidFill>
                <a:latin typeface="Verdana" pitchFamily="34" charset="0"/>
              </a:rPr>
              <a:t> </a:t>
            </a:r>
            <a:r>
              <a:rPr lang="en-US" i="1" dirty="0">
                <a:solidFill>
                  <a:srgbClr val="1B1B51"/>
                </a:solidFill>
                <a:latin typeface="Verdana" pitchFamily="34" charset="0"/>
              </a:rPr>
              <a:t>Data Report: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81319" y="513172"/>
            <a:ext cx="7924800" cy="603647"/>
          </a:xfrm>
        </p:spPr>
        <p:txBody>
          <a:bodyPr>
            <a:noAutofit/>
          </a:bodyPr>
          <a:lstStyle/>
          <a:p>
            <a:pPr eaLnBrk="1" hangingPunct="1"/>
            <a:r>
              <a:rPr lang="sr-Cyrl-RS" sz="28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Р</a:t>
            </a:r>
            <a:r>
              <a:rPr lang="sr-Cyrl-CS" sz="28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изик за хроничну болест бубрега имају</a:t>
            </a:r>
            <a:r>
              <a:rPr lang="sr-Cyrl-CS" sz="2800" b="1" dirty="0" smtClean="0">
                <a:solidFill>
                  <a:srgbClr val="254B71"/>
                </a:solidFill>
                <a:latin typeface="Verdana" pitchFamily="34" charset="0"/>
              </a:rPr>
              <a:t>:</a:t>
            </a:r>
            <a:endParaRPr lang="en-US" sz="2800" b="1" dirty="0" smtClean="0">
              <a:solidFill>
                <a:srgbClr val="254B71"/>
              </a:solidFill>
              <a:latin typeface="Verdana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168" y="1330947"/>
            <a:ext cx="8371003" cy="3369493"/>
          </a:xfrm>
        </p:spPr>
        <p:txBody>
          <a:bodyPr>
            <a:normAutofit fontScale="85000" lnSpcReduction="20000"/>
          </a:bodyPr>
          <a:lstStyle/>
          <a:p>
            <a:pPr marL="568325" indent="-393700" eaLnBrk="1" hangingPunct="1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b="1" dirty="0" smtClean="0">
                <a:solidFill>
                  <a:srgbClr val="254B71"/>
                </a:solidFill>
                <a:latin typeface="Tahoma" pitchFamily="34" charset="0"/>
              </a:rPr>
              <a:t>болесници са дијабетесом  и гојазни</a:t>
            </a:r>
          </a:p>
          <a:p>
            <a:pPr marL="568325" indent="-393700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b="1" dirty="0" smtClean="0">
                <a:solidFill>
                  <a:srgbClr val="254B71"/>
                </a:solidFill>
                <a:latin typeface="Tahoma" pitchFamily="34" charset="0"/>
              </a:rPr>
              <a:t>болесници </a:t>
            </a:r>
            <a:r>
              <a:rPr lang="ru-RU" sz="2400" b="1" dirty="0" smtClean="0">
                <a:solidFill>
                  <a:srgbClr val="254B71"/>
                </a:solidFill>
                <a:latin typeface="Verdana" pitchFamily="34" charset="0"/>
              </a:rPr>
              <a:t>са хипертензијом</a:t>
            </a:r>
          </a:p>
          <a:p>
            <a:pPr marL="568325" indent="-393700" eaLnBrk="1" hangingPunct="1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b="1" dirty="0" smtClean="0">
                <a:solidFill>
                  <a:srgbClr val="254B71"/>
                </a:solidFill>
                <a:latin typeface="Verdana" pitchFamily="34" charset="0"/>
              </a:rPr>
              <a:t>особе старије животне доби</a:t>
            </a:r>
          </a:p>
          <a:p>
            <a:pPr marL="568325" indent="-393700" eaLnBrk="1" hangingPunct="1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dirty="0" smtClean="0">
                <a:solidFill>
                  <a:srgbClr val="19324B"/>
                </a:solidFill>
                <a:latin typeface="Verdana" pitchFamily="34" charset="0"/>
              </a:rPr>
              <a:t>особе са анамензом о претходним болестима бубрега</a:t>
            </a:r>
          </a:p>
          <a:p>
            <a:pPr marL="568325" indent="-393700" eaLnBrk="1" hangingPunct="1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особе са породичном анамнезом о болестима бубрега</a:t>
            </a:r>
          </a:p>
          <a:p>
            <a:pPr marL="568325" indent="-393700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особе </a:t>
            </a:r>
            <a:r>
              <a:rPr lang="ru-RU" sz="2400" dirty="0" smtClean="0">
                <a:solidFill>
                  <a:srgbClr val="19324B"/>
                </a:solidFill>
                <a:latin typeface="Verdana" pitchFamily="34" charset="0"/>
              </a:rPr>
              <a:t>са ризиком за опструктивну нефропатиј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у</a:t>
            </a:r>
          </a:p>
          <a:p>
            <a:pPr marL="568325" indent="-393700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dirty="0" smtClean="0">
                <a:solidFill>
                  <a:srgbClr val="19324B"/>
                </a:solidFill>
                <a:latin typeface="Tahoma" pitchFamily="34" charset="0"/>
              </a:rPr>
              <a:t>болесници </a:t>
            </a:r>
            <a:r>
              <a:rPr lang="ru-RU" sz="2400" dirty="0" smtClean="0">
                <a:solidFill>
                  <a:srgbClr val="19324B"/>
                </a:solidFill>
                <a:latin typeface="Verdana" pitchFamily="34" charset="0"/>
              </a:rPr>
              <a:t>са кардиоваскуларним болестима</a:t>
            </a:r>
          </a:p>
          <a:p>
            <a:pPr marL="568325" indent="-393700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ru-RU" sz="2400" dirty="0" smtClean="0">
                <a:solidFill>
                  <a:srgbClr val="19324B"/>
                </a:solidFill>
                <a:latin typeface="Tahoma" pitchFamily="34" charset="0"/>
              </a:rPr>
              <a:t>болесници с</a:t>
            </a:r>
            <a:r>
              <a:rPr lang="ru-RU" sz="2400" dirty="0" smtClean="0">
                <a:solidFill>
                  <a:srgbClr val="19324B"/>
                </a:solidFill>
                <a:latin typeface="Verdana" pitchFamily="34" charset="0"/>
              </a:rPr>
              <a:t>а системским болестима</a:t>
            </a:r>
            <a:r>
              <a:rPr lang="ru-RU" dirty="0" smtClean="0">
                <a:solidFill>
                  <a:srgbClr val="19324B"/>
                </a:solidFill>
                <a:latin typeface="Verdana" pitchFamily="34" charset="0"/>
              </a:rPr>
              <a:t> 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везивног ткива</a:t>
            </a:r>
          </a:p>
          <a:p>
            <a:pPr marL="568325" indent="-393700" eaLnBrk="1" hangingPunct="1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особе које су користиле нефротоксичне лекове/средства</a:t>
            </a:r>
          </a:p>
          <a:p>
            <a:pPr marL="568325" indent="-393700">
              <a:lnSpc>
                <a:spcPct val="105000"/>
              </a:lnSpc>
              <a:buClr>
                <a:schemeClr val="tx1"/>
              </a:buClr>
              <a:buSzPct val="86000"/>
              <a:buBlip>
                <a:blip r:embed="rId2"/>
              </a:buBlip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</a:rPr>
              <a:t>особе које користе високопротеинску исхрану </a:t>
            </a:r>
            <a:endParaRPr lang="ru-RU" sz="2400" dirty="0" smtClean="0">
              <a:solidFill>
                <a:srgbClr val="19324B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>
                <a:solidFill>
                  <a:srgbClr val="254B71"/>
                </a:solidFill>
                <a:effectLst/>
              </a:rPr>
              <a:t>Превенција хроничне болести бубрега</a:t>
            </a:r>
            <a:endParaRPr lang="en-US" b="1" dirty="0">
              <a:solidFill>
                <a:srgbClr val="254B71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3122" y="1535112"/>
          <a:ext cx="9332536" cy="3608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r-Cyrl-RS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Примарна превенција хроничне болести бубрега</a:t>
            </a:r>
            <a:endParaRPr lang="en-US" sz="2800" dirty="0">
              <a:solidFill>
                <a:srgbClr val="254B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920" y="2152259"/>
            <a:ext cx="4038600" cy="1712731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60000"/>
              </a:lnSpc>
              <a:spcBef>
                <a:spcPts val="0"/>
              </a:spcBef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Дијабетес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Хипертензије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Гојазност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6454" y="2078967"/>
            <a:ext cx="4788816" cy="2012267"/>
          </a:xfrm>
        </p:spPr>
        <p:txBody>
          <a:bodyPr>
            <a:normAutofit lnSpcReduction="10000"/>
          </a:bodyPr>
          <a:lstStyle/>
          <a:p>
            <a:pPr lvl="1"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Стечене болести бубрега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Нефротоксични лек/ средства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Исхрана (мање соли, не превише протеина) 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Пушење</a:t>
            </a:r>
            <a:endParaRPr lang="en-US" sz="20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1084" y="1178350"/>
            <a:ext cx="86915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sr-Cyrl-RS" sz="21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Здрав начин живота + </a:t>
            </a:r>
            <a:r>
              <a:rPr lang="sr-Cyrl-CS" sz="21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превенција, рано откривање и лечење свих болести које воде ХББ</a:t>
            </a:r>
            <a:endParaRPr lang="en-US" sz="2100" b="1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endParaRPr lang="en-US" dirty="0">
              <a:solidFill>
                <a:srgbClr val="254B7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792" y="4081805"/>
            <a:ext cx="86161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288" lvl="0" indent="-395288">
              <a:buFont typeface="+mj-lt"/>
              <a:buAutoNum type="arabicPeriod" startAt="2"/>
              <a:tabLst>
                <a:tab pos="57150" algn="l"/>
                <a:tab pos="339725" algn="l"/>
              </a:tabLst>
            </a:pPr>
            <a:r>
              <a:rPr lang="sr-Cyrl-CS" sz="2100" b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Редовна провера функције бубрега код особа са повећаним ризиком за хроничну болест бубрега</a:t>
            </a:r>
            <a:endParaRPr lang="en-US" sz="2100" b="1" dirty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7645" y="1046375"/>
            <a:ext cx="8653807" cy="30071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2479249"/>
            <a:ext cx="9144000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C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ПРЕВЕНЦИЈА ХРОНИЧНЕ БОЛЕСТИ БУБРЕГА </a:t>
            </a:r>
            <a:r>
              <a:rPr 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 </a:t>
            </a:r>
            <a:r>
              <a:rPr lang="en-US" sz="3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РУКАМА</a:t>
            </a:r>
            <a:r>
              <a:rPr 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ЛЕКАРА</a:t>
            </a:r>
            <a:r>
              <a:rPr 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ОПШТЕ</a:t>
            </a:r>
            <a:r>
              <a:rPr 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МЕДИЦИНЕ</a:t>
            </a:r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r-Cyrl-RS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525252"/>
              </a:solidFill>
              <a:effectLst>
                <a:outerShdw blurRad="50800" algn="tl" rotWithShape="0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08517"/>
            <a:ext cx="8246070" cy="3608708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r-Cyrl-C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Редовна провера функције бубрега код особа са </a:t>
            </a:r>
            <a:r>
              <a:rPr lang="sr-Cyrl-R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дијабетесом обухвата:</a:t>
            </a:r>
          </a:p>
          <a:p>
            <a:pPr marL="690563" lvl="0"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C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Контролу албуминурије 1 х годишње </a:t>
            </a:r>
            <a:r>
              <a:rPr lang="sr-Cyrl-C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почев од постављања дијагнозе типа 2 дијабетеса, односно пет година после дијагнозе типа 1 дијабетеса</a:t>
            </a:r>
            <a:endParaRPr lang="en-US" sz="20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690563" lvl="0">
              <a:spcBef>
                <a:spcPts val="600"/>
              </a:spcBef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Cyrl-C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Контрола концентрације креатинина у серуму    1 х годишње </a:t>
            </a:r>
            <a:r>
              <a:rPr lang="sr-Cyrl-C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и израчунвање јачине гломерулске филтрације код свих болесника са дијабетесом</a:t>
            </a:r>
            <a:endParaRPr lang="en-US" sz="20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00050" lvl="1" indent="0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938" y="451076"/>
            <a:ext cx="8814062" cy="85725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sr-Cyrl-CS" sz="24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Препоруке </a:t>
            </a:r>
            <a:r>
              <a:rPr lang="en-US" sz="2400" b="1" i="1" dirty="0" err="1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KD</a:t>
            </a:r>
            <a:r>
              <a:rPr lang="sr-Latn-RS" sz="24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IGO 2022</a:t>
            </a:r>
            <a:r>
              <a:rPr lang="sr-Cyrl-RS" sz="24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4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водича и резултати студија о циљним вредностима </a:t>
            </a:r>
            <a:r>
              <a:rPr lang="en-US" sz="2400" b="1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HbA1</a:t>
            </a:r>
            <a:endParaRPr lang="en-US" sz="2400" b="1" dirty="0" smtClean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925" y="1559081"/>
            <a:ext cx="8420557" cy="3584419"/>
          </a:xfrm>
        </p:spPr>
        <p:txBody>
          <a:bodyPr>
            <a:noAutofit/>
          </a:bodyPr>
          <a:lstStyle/>
          <a:p>
            <a:pPr marL="227013" indent="-227013" eaLnBrk="1" hangingPunct="1">
              <a:spcAft>
                <a:spcPts val="600"/>
              </a:spcAft>
              <a:buSzPct val="90000"/>
              <a:buBlip>
                <a:blip r:embed="rId2"/>
              </a:buBlip>
            </a:pPr>
            <a:r>
              <a:rPr lang="sr-Cyrl-R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Препоручује се индивидуализација </a:t>
            </a:r>
            <a:r>
              <a:rPr lang="en-US" sz="1800" b="1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HbA1</a:t>
            </a:r>
            <a:r>
              <a:rPr lang="en-U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c </a:t>
            </a:r>
            <a:r>
              <a:rPr lang="sr-Cyrl-R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код болесника са дијабетесом и ХББ</a:t>
            </a:r>
            <a:r>
              <a:rPr lang="sr-Cyrl-C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 у опсезима од </a:t>
            </a:r>
            <a:r>
              <a:rPr lang="en-US" sz="1800" b="1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&lt; </a:t>
            </a:r>
            <a:r>
              <a:rPr lang="sr-Cyrl-R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6,5% до</a:t>
            </a:r>
            <a:r>
              <a:rPr lang="en-U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&lt; </a:t>
            </a:r>
            <a:r>
              <a:rPr lang="sr-Cyrl-R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8</a:t>
            </a:r>
            <a:r>
              <a:rPr lang="sr-Cyrl-C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1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0%</a:t>
            </a:r>
            <a:endParaRPr lang="sr-Cyrl-RS" sz="1800" b="1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227013" indent="-227013">
              <a:spcAft>
                <a:spcPts val="600"/>
              </a:spcAft>
              <a:buSzPct val="90000"/>
              <a:buBlip>
                <a:blip r:embed="rId2"/>
              </a:buBlip>
            </a:pPr>
            <a:r>
              <a:rPr lang="sr-Cyrl-R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У студијама је показано да</a:t>
            </a:r>
            <a:r>
              <a:rPr lang="sr-Cyrl-R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HbA1c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&lt;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7</a:t>
            </a: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0%</a:t>
            </a:r>
            <a:r>
              <a:rPr lang="sr-Cyrl-R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може да спречи прогресивно повећање албуминурије, а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&lt; </a:t>
            </a:r>
            <a:r>
              <a:rPr lang="sr-Cyrl-R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6,5% да смањи инциденцу албуминурије и инсуфицијенције бубрега</a:t>
            </a:r>
            <a:endParaRPr lang="sr-Cyrl-CS" sz="18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pPr marL="227013" indent="-227013" eaLnBrk="1" hangingPunct="1">
              <a:buSzPct val="90000"/>
              <a:buBlip>
                <a:blip r:embed="rId2"/>
              </a:buBlip>
            </a:pP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Не препоручује се постизање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HbA1c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&lt;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7</a:t>
            </a: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0%</a:t>
            </a: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код болесника са ризиком од хипогликемије</a:t>
            </a:r>
          </a:p>
          <a:p>
            <a:pPr marL="227013" indent="-227013" eaLnBrk="1" hangingPunct="1">
              <a:buSzPct val="90000"/>
              <a:buBlip>
                <a:blip r:embed="rId2"/>
              </a:buBlip>
            </a:pP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Предлаже се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HbA1c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&gt;</a:t>
            </a:r>
            <a:r>
              <a:rPr lang="sr-Cyrl-CS" sz="18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7</a:t>
            </a: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0%</a:t>
            </a:r>
            <a:r>
              <a:rPr lang="sr-Cyrl-CS" sz="18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код болесника са коморбидитетима, ограниченим животним веком и ризиком од хипогликемије</a:t>
            </a:r>
            <a:endParaRPr lang="en-US" sz="18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7864" y="4656842"/>
            <a:ext cx="412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sr-Latn-RS" i="1" dirty="0" smtClean="0"/>
              <a:t>Kidney Int </a:t>
            </a:r>
            <a:r>
              <a:rPr lang="en-US" i="1" dirty="0" smtClean="0"/>
              <a:t>2022</a:t>
            </a:r>
            <a:r>
              <a:rPr lang="sr-Latn-RS" i="1" dirty="0" smtClean="0"/>
              <a:t>; </a:t>
            </a:r>
            <a:r>
              <a:rPr lang="en-US" i="1" dirty="0" smtClean="0"/>
              <a:t>102(</a:t>
            </a:r>
            <a:r>
              <a:rPr lang="en-US" i="1" dirty="0" err="1" smtClean="0"/>
              <a:t>Suppl</a:t>
            </a:r>
            <a:r>
              <a:rPr lang="en-US" i="1" dirty="0" smtClean="0"/>
              <a:t> 5S)</a:t>
            </a:r>
            <a:r>
              <a:rPr lang="sr-Latn-RS" i="1" dirty="0" smtClean="0"/>
              <a:t>:</a:t>
            </a:r>
            <a:r>
              <a:rPr lang="en-US" i="1" dirty="0" smtClean="0"/>
              <a:t>S1–S127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527142"/>
            <a:ext cx="9144000" cy="1753386"/>
          </a:xfr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 algn="ctr">
              <a:lnSpc>
                <a:spcPts val="2800"/>
              </a:lnSpc>
            </a:pPr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Инхибитори натријум-глукозног</a:t>
            </a:r>
            <a:r>
              <a:rPr lang="sr-Cyrl-R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котранспортера </a:t>
            </a:r>
            <a:r>
              <a:rPr lang="sr-Cyrl-R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    </a:t>
            </a:r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типа 2 (SGLT2) </a:t>
            </a: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се саветују код болесника са типом 2 дијабетеса</a:t>
            </a:r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због њиховог заштитног дејства </a:t>
            </a:r>
            <a:r>
              <a:rPr lang="sr-Cyrl-R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                      </a:t>
            </a: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на бубреге и срце</a:t>
            </a:r>
            <a:r>
              <a:rPr lang="sr-Cyrl-R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en-US" sz="2200" dirty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64" y="940241"/>
            <a:ext cx="8711836" cy="763526"/>
          </a:xfrm>
        </p:spPr>
        <p:txBody>
          <a:bodyPr>
            <a:noAutofit/>
          </a:bodyPr>
          <a:lstStyle/>
          <a:p>
            <a:r>
              <a:rPr lang="sr-Cyrl-RS" sz="26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Мере секундарне превенције хроничне болести бубрега</a:t>
            </a:r>
            <a:endParaRPr lang="en-US" sz="2600" b="1" dirty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10" y="2034413"/>
            <a:ext cx="8246070" cy="3608708"/>
          </a:xfrm>
        </p:spPr>
        <p:txBody>
          <a:bodyPr>
            <a:normAutofit/>
          </a:bodyPr>
          <a:lstStyle/>
          <a:p>
            <a:pPr lvl="0">
              <a:buSzPct val="84000"/>
              <a:buBlip>
                <a:blip r:embed="rId2"/>
              </a:buBlip>
            </a:pP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Рано откривање хроничне болести бубрега 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SzPct val="84000"/>
              <a:buBlip>
                <a:blip r:embed="rId2"/>
              </a:buBlip>
            </a:pP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Успоравање прогресију хроничне болести бубрега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SzPct val="84000"/>
              <a:buBlip>
                <a:blip r:embed="rId2"/>
              </a:buBlip>
            </a:pPr>
            <a:r>
              <a:rPr lang="sr-Latn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Превенцију болести за које је хронична болест бубрега фактор ризика </a:t>
            </a:r>
            <a:endParaRPr lang="en-US" sz="2200" dirty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2548" y="507637"/>
            <a:ext cx="8821918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sr-Cyrl-CS" sz="28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Мере за успоравање прогресије ХББ</a:t>
            </a:r>
            <a:endParaRPr lang="en-US" sz="2800" dirty="0" smtClean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548" y="1427572"/>
            <a:ext cx="9162854" cy="3394472"/>
          </a:xfrm>
        </p:spPr>
        <p:txBody>
          <a:bodyPr>
            <a:normAutofit fontScale="62500" lnSpcReduction="20000"/>
          </a:bodyPr>
          <a:lstStyle/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стриктно регулисање и контрола гликемије</a:t>
            </a:r>
          </a:p>
          <a:p>
            <a:pPr marL="838200" indent="-609600">
              <a:lnSpc>
                <a:spcPts val="2200"/>
              </a:lnSpc>
              <a:buFontTx/>
              <a:buAutoNum type="arabicPeriod"/>
            </a:pPr>
            <a:r>
              <a:rPr lang="sr-Latn-CS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SGLT2 , </a:t>
            </a:r>
            <a:r>
              <a:rPr lang="en-US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GLP1RA</a:t>
            </a:r>
            <a:r>
              <a:rPr lang="sr-Latn-RS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(</a:t>
            </a:r>
            <a:r>
              <a:rPr lang="sr-Cyrl-RS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агонист рецептора глукагону сличног пептида 1</a:t>
            </a:r>
            <a:r>
              <a:rPr lang="sr-Latn-RS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)</a:t>
            </a:r>
            <a:endParaRPr lang="ru-RU" sz="2800" i="1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ru-RU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контрола и упорно лечење хипертензије (</a:t>
            </a:r>
            <a:r>
              <a:rPr lang="ru-RU" sz="28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АЦЕи/АРБ</a:t>
            </a:r>
            <a:r>
              <a:rPr lang="ru-RU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) </a:t>
            </a: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лечење дислипидемије</a:t>
            </a:r>
          </a:p>
          <a:p>
            <a:pPr marL="838200" indent="-609600">
              <a:lnSpc>
                <a:spcPts val="2200"/>
              </a:lnSpc>
              <a:buFontTx/>
              <a:buAutoNum type="arabicPeriod"/>
            </a:pPr>
            <a:r>
              <a:rPr lang="sr-Cyrl-CS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избегавање нефротоксичних средстава</a:t>
            </a:r>
            <a:endParaRPr lang="sr-Cyrl-CS" sz="28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ограничење соли и протеина у исхрани</a:t>
            </a: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престанак пушења</a:t>
            </a: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редовна физичка активност </a:t>
            </a: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sr-Cyrl-CS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одржавање нормалне телесне тежине </a:t>
            </a:r>
          </a:p>
          <a:p>
            <a:pPr marL="838200" indent="-609600" eaLnBrk="1" hangingPunct="1">
              <a:lnSpc>
                <a:spcPts val="2200"/>
              </a:lnSpc>
              <a:buFontTx/>
              <a:buAutoNum type="arabicPeriod"/>
            </a:pPr>
            <a:r>
              <a:rPr lang="ru-RU" sz="28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контролисано коришћење алкохола</a:t>
            </a:r>
            <a:endParaRPr lang="en-US" sz="28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011"/>
            <a:ext cx="883920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Cyrl-RS" sz="2800" b="1" dirty="0" smtClean="0">
                <a:solidFill>
                  <a:srgbClr val="3A3900"/>
                </a:solidFill>
                <a:latin typeface="+mn-lt"/>
              </a:rPr>
              <a:t/>
            </a:r>
            <a:br>
              <a:rPr lang="sr-Cyrl-RS" sz="2800" b="1" dirty="0" smtClean="0">
                <a:solidFill>
                  <a:srgbClr val="3A3900"/>
                </a:solidFill>
                <a:latin typeface="+mn-lt"/>
              </a:rPr>
            </a:br>
            <a:r>
              <a:rPr lang="en-US" sz="29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ACEI</a:t>
            </a:r>
            <a:r>
              <a:rPr lang="sr-Cyrl-R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и </a:t>
            </a:r>
            <a:r>
              <a:rPr lang="en-US" sz="29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ARB</a:t>
            </a:r>
            <a:r>
              <a:rPr lang="sr-Cyrl-RS" sz="29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2</a:t>
            </a:r>
            <a:r>
              <a:rPr lang="en-US" sz="29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900" b="1" i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- </a:t>
            </a:r>
            <a:r>
              <a:rPr lang="en-US" sz="2900" b="1" dirty="0" err="1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антихипертензиви</a:t>
            </a:r>
            <a:r>
              <a:rPr lang="sr-Cyrl-R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en-U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br>
              <a:rPr lang="en-U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</a:br>
            <a:r>
              <a:rPr lang="en-U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с </a:t>
            </a:r>
            <a:r>
              <a:rPr lang="en-US" sz="2900" b="1" dirty="0" err="1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најјачим</a:t>
            </a:r>
            <a:r>
              <a:rPr lang="en-U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en-US" sz="2900" b="1" dirty="0" err="1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ренопротективним</a:t>
            </a:r>
            <a:r>
              <a:rPr lang="en-U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 </a:t>
            </a:r>
            <a:r>
              <a:rPr lang="en-US" sz="2900" b="1" dirty="0" err="1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дејством</a:t>
            </a:r>
            <a:endParaRPr lang="en-US" sz="2900" b="1" dirty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1485901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АЦЕи </a:t>
            </a:r>
            <a:r>
              <a:rPr lang="en-US" sz="2200" b="1" dirty="0" err="1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или</a:t>
            </a:r>
            <a:r>
              <a:rPr lang="en-US" sz="2200" b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АРБ</a:t>
            </a:r>
            <a:r>
              <a:rPr lang="sr-Cyrl-RS" sz="22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2 </a:t>
            </a:r>
            <a:r>
              <a:rPr lang="en-US" sz="2200" b="1" dirty="0" err="1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се</a:t>
            </a:r>
            <a:r>
              <a:rPr lang="en-US" sz="2200" b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саветују</a:t>
            </a:r>
            <a:r>
              <a:rPr lang="en-US" sz="22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:</a:t>
            </a:r>
          </a:p>
          <a:p>
            <a:pPr lvl="1" algn="l">
              <a:spcAft>
                <a:spcPts val="1200"/>
              </a:spcAft>
              <a:buSzPct val="83000"/>
              <a:buBlip>
                <a:blip r:embed="rId3"/>
              </a:buBlip>
            </a:pPr>
            <a:r>
              <a:rPr lang="en-US" sz="22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код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болесника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са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дијабетесом</a:t>
            </a:r>
            <a:r>
              <a:rPr lang="en-US" sz="2300" dirty="0">
                <a:solidFill>
                  <a:srgbClr val="19324B"/>
                </a:solidFill>
              </a:rPr>
              <a:t> и </a:t>
            </a:r>
            <a:r>
              <a:rPr lang="en-US" sz="2300" dirty="0" err="1" smtClean="0">
                <a:solidFill>
                  <a:srgbClr val="19324B"/>
                </a:solidFill>
              </a:rPr>
              <a:t>албуминуријо</a:t>
            </a:r>
            <a:r>
              <a:rPr lang="sr-Cyrl-RS" sz="2300" dirty="0" smtClean="0">
                <a:solidFill>
                  <a:srgbClr val="19324B"/>
                </a:solidFill>
              </a:rPr>
              <a:t>м</a:t>
            </a:r>
            <a:endParaRPr lang="sr-Cyrl-RS" sz="1600" i="1" dirty="0" smtClean="0">
              <a:solidFill>
                <a:srgbClr val="19324B"/>
              </a:solidFill>
            </a:endParaRPr>
          </a:p>
          <a:p>
            <a:pPr marL="687388" lvl="1" indent="-230188" algn="l">
              <a:spcAft>
                <a:spcPts val="1200"/>
              </a:spcAft>
              <a:buSzPct val="83000"/>
              <a:buBlip>
                <a:blip r:embed="rId3"/>
              </a:buBlip>
            </a:pPr>
            <a:r>
              <a:rPr lang="en-US" sz="2300" dirty="0" err="1" smtClean="0">
                <a:solidFill>
                  <a:srgbClr val="19324B"/>
                </a:solidFill>
              </a:rPr>
              <a:t>код</a:t>
            </a:r>
            <a:r>
              <a:rPr lang="en-US" sz="2300" dirty="0" smtClean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свих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болесника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са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хроничном</a:t>
            </a:r>
            <a:r>
              <a:rPr lang="en-US" sz="2300" dirty="0">
                <a:solidFill>
                  <a:srgbClr val="19324B"/>
                </a:solidFill>
              </a:rPr>
              <a:t> </a:t>
            </a:r>
            <a:r>
              <a:rPr lang="en-US" sz="2300" dirty="0" err="1" smtClean="0">
                <a:solidFill>
                  <a:srgbClr val="19324B"/>
                </a:solidFill>
              </a:rPr>
              <a:t>болешћу</a:t>
            </a:r>
            <a:r>
              <a:rPr lang="en-US" sz="2300" dirty="0" smtClean="0">
                <a:solidFill>
                  <a:srgbClr val="19324B"/>
                </a:solidFill>
              </a:rPr>
              <a:t> </a:t>
            </a:r>
            <a:r>
              <a:rPr lang="en-US" sz="2300" dirty="0" err="1">
                <a:solidFill>
                  <a:srgbClr val="19324B"/>
                </a:solidFill>
              </a:rPr>
              <a:t>бубрега</a:t>
            </a:r>
            <a:r>
              <a:rPr lang="en-US" sz="2300" dirty="0">
                <a:solidFill>
                  <a:srgbClr val="19324B"/>
                </a:solidFill>
              </a:rPr>
              <a:t> и </a:t>
            </a:r>
            <a:r>
              <a:rPr lang="en-US" sz="2300" dirty="0" err="1">
                <a:solidFill>
                  <a:srgbClr val="19324B"/>
                </a:solidFill>
              </a:rPr>
              <a:t>протеинуријом</a:t>
            </a:r>
            <a:endParaRPr lang="en-US" sz="2300" dirty="0">
              <a:solidFill>
                <a:srgbClr val="19324B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6839" y="3543062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sr-Latn-C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Ако </a:t>
            </a:r>
            <a:r>
              <a:rPr lang="sr-Cyrl-R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се </a:t>
            </a:r>
            <a:r>
              <a:rPr lang="sr-Latn-C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болесницима са хипертензијом започне терапиј</a:t>
            </a:r>
            <a:r>
              <a:rPr lang="sr-Cyrl-R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са АЦЕи или АРБ потребно је да </a:t>
            </a:r>
            <a:r>
              <a:rPr lang="sr-Cyrl-R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се </a:t>
            </a:r>
            <a:r>
              <a:rPr lang="sr-Latn-C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контролише концентраци</a:t>
            </a:r>
            <a:r>
              <a:rPr lang="sr-Cyrl-R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ја</a:t>
            </a:r>
            <a:r>
              <a:rPr lang="sr-Latn-C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креатинина и калијума у серуму</a:t>
            </a:r>
            <a:r>
              <a:rPr lang="sr-Cyrl-RS" sz="2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после 2-4 недеље.</a:t>
            </a:r>
            <a:endParaRPr lang="en-US" sz="20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endParaRPr lang="en-US" sz="2000" dirty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47" y="884709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sr-Latn-CS" sz="2000" b="1" i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KDIGO </a:t>
            </a:r>
            <a:r>
              <a:rPr lang="ru-RU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водич: за превенцију прогресије ХББ </a:t>
            </a:r>
            <a:r>
              <a:rPr lang="sr-Latn-C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код болесника са или без дијабетеса</a:t>
            </a:r>
            <a:r>
              <a:rPr lang="sr-Cyrl-R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препоручује се </a:t>
            </a:r>
            <a:r>
              <a:rPr lang="ru-RU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ц</a:t>
            </a:r>
            <a:r>
              <a:rPr lang="sr-Latn-C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иљни крвни притисак</a:t>
            </a:r>
            <a:r>
              <a:rPr lang="sr-Cyrl-R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у зависности од албуминурије</a:t>
            </a:r>
            <a:endParaRPr lang="en-US" sz="2000" dirty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975" y="2095696"/>
            <a:ext cx="4439239" cy="2363182"/>
          </a:xfrm>
          <a:ln>
            <a:solidFill>
              <a:srgbClr val="19324B"/>
            </a:solidFill>
          </a:ln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  <a:buNone/>
            </a:pP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лбуминуриј</a:t>
            </a: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&lt;30</a:t>
            </a:r>
            <a:r>
              <a:rPr lang="sr-Cyrl-R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18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мг/24</a:t>
            </a:r>
            <a:r>
              <a:rPr lang="sr-Cyrl-RS" sz="18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18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сат</a:t>
            </a:r>
            <a:r>
              <a:rPr lang="sr-Cyrl-RS" sz="18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18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endParaRPr lang="en-US" sz="1800" b="1" dirty="0" smtClean="0">
              <a:solidFill>
                <a:srgbClr val="122436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sr-Cyrl-RS" sz="22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	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Систолни ≤ 140 </a:t>
            </a:r>
            <a:r>
              <a:rPr lang="sr-Latn-CS" sz="20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mmHg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Д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ијастолни  ≤ 90 </a:t>
            </a:r>
            <a:r>
              <a:rPr lang="sr-Latn-CS" sz="20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mmHg</a:t>
            </a:r>
            <a:endParaRPr lang="en-US" sz="2000" i="1" dirty="0" smtClean="0">
              <a:solidFill>
                <a:srgbClr val="122436"/>
              </a:solidFill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6267" y="2086271"/>
            <a:ext cx="4298623" cy="2353754"/>
          </a:xfrm>
          <a:ln>
            <a:solidFill>
              <a:srgbClr val="19324B"/>
            </a:solidFill>
          </a:ln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  <a:buNone/>
            </a:pPr>
            <a:r>
              <a:rPr lang="sr-Cyrl-RS" sz="20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лбуминуриј</a:t>
            </a: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≥</a:t>
            </a:r>
            <a:r>
              <a:rPr lang="sr-Latn-C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30</a:t>
            </a:r>
            <a:r>
              <a:rPr lang="sr-Cyrl-R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мг/24</a:t>
            </a:r>
            <a:r>
              <a:rPr lang="sr-Cyrl-R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Latn-C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сат</a:t>
            </a:r>
            <a:r>
              <a:rPr lang="sr-Cyrl-RS" sz="2000" b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а</a:t>
            </a:r>
          </a:p>
          <a:p>
            <a:pPr lvl="0">
              <a:lnSpc>
                <a:spcPct val="150000"/>
              </a:lnSpc>
              <a:buNone/>
            </a:pPr>
            <a:r>
              <a:rPr lang="sr-Cyrl-RS" sz="2000" dirty="0" smtClean="0">
                <a:solidFill>
                  <a:srgbClr val="122436"/>
                </a:solidFill>
              </a:rPr>
              <a:t>	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Систолни ≤ 130 </a:t>
            </a:r>
            <a:r>
              <a:rPr lang="sr-Latn-CS" sz="20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mmHg</a:t>
            </a:r>
            <a:endParaRPr lang="sr-Cyrl-RS" sz="2000" dirty="0" smtClean="0">
              <a:solidFill>
                <a:srgbClr val="122436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sr-Cyrl-R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	Д</a:t>
            </a:r>
            <a:r>
              <a:rPr lang="sr-Latn-CS" sz="2000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ијастолни  ≤ 80 </a:t>
            </a:r>
            <a:r>
              <a:rPr lang="sr-Latn-CS" sz="20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mmHg</a:t>
            </a:r>
            <a:endParaRPr lang="en-US" sz="2000" i="1" dirty="0" smtClean="0">
              <a:solidFill>
                <a:srgbClr val="122436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sr-Latn-CS" sz="20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endParaRPr lang="en-US" sz="2000" b="1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9389" y="4703975"/>
            <a:ext cx="4190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Kidney International Supplements (2013) 3</a:t>
            </a:r>
            <a:r>
              <a:rPr lang="sr-Latn-RS" sz="1400" i="1" dirty="0" smtClean="0">
                <a:solidFill>
                  <a:srgbClr val="122436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en-US" sz="1400" i="1" dirty="0">
              <a:solidFill>
                <a:srgbClr val="122436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92231" y="1154783"/>
            <a:ext cx="8851769" cy="64055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sr-Cyrl-CS" sz="26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Избегавајте нефротоксичн</a:t>
            </a:r>
            <a:r>
              <a:rPr lang="sr-Latn-RS" sz="26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e</a:t>
            </a:r>
            <a:r>
              <a:rPr lang="sr-Cyrl-RS" sz="26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 лекове/ </a:t>
            </a:r>
            <a:r>
              <a:rPr lang="sr-Cyrl-CS" sz="26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средства код болесника са хроничним болестима бубрега</a:t>
            </a:r>
            <a:r>
              <a:rPr lang="sr-Cyrl-CS" sz="28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!</a:t>
            </a:r>
            <a:endParaRPr lang="en-US" sz="2800" b="1" dirty="0" smtClean="0">
              <a:solidFill>
                <a:srgbClr val="254B71"/>
              </a:solidFill>
              <a:effectLst/>
              <a:latin typeface="Verdana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466" y="2097636"/>
            <a:ext cx="7067550" cy="2852738"/>
          </a:xfrm>
        </p:spPr>
        <p:txBody>
          <a:bodyPr>
            <a:normAutofit/>
          </a:bodyPr>
          <a:lstStyle/>
          <a:p>
            <a:pPr marL="450850" indent="-450850" eaLnBrk="1" hangingPunct="1">
              <a:spcBef>
                <a:spcPts val="600"/>
              </a:spcBef>
              <a:spcAft>
                <a:spcPts val="600"/>
              </a:spcAft>
              <a:buClr>
                <a:srgbClr val="6A0000"/>
              </a:buCl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Антибиотици(аминогликозиди</a:t>
            </a:r>
            <a:r>
              <a:rPr lang="en-U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)</a:t>
            </a:r>
          </a:p>
          <a:p>
            <a:pPr marL="450850" indent="-450850" eaLnBrk="1" hangingPunct="1">
              <a:spcBef>
                <a:spcPts val="600"/>
              </a:spcBef>
              <a:spcAft>
                <a:spcPts val="600"/>
              </a:spcAft>
              <a:buClr>
                <a:srgbClr val="6A0000"/>
              </a:buCl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Нестероидни антиреуматици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50850" indent="-450850" eaLnBrk="1" hangingPunct="1">
              <a:spcBef>
                <a:spcPts val="600"/>
              </a:spcBef>
              <a:spcAft>
                <a:spcPts val="600"/>
              </a:spcAft>
              <a:buClr>
                <a:srgbClr val="6A0000"/>
              </a:buCl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Комбиновани аналгетици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50850" indent="-450850" eaLnBrk="1" hangingPunct="1">
              <a:spcBef>
                <a:spcPts val="600"/>
              </a:spcBef>
              <a:spcAft>
                <a:spcPts val="600"/>
              </a:spcAft>
              <a:buClr>
                <a:srgbClr val="6A0000"/>
              </a:buCl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Јодна контрастна средства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675589" y="1495915"/>
            <a:ext cx="8048625" cy="521494"/>
          </a:xfrm>
          <a:prstGeom prst="rect">
            <a:avLst/>
          </a:prstGeom>
          <a:solidFill>
            <a:schemeClr val="bg1"/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990033"/>
              </a:solidFill>
            </a:endParaRP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603251" y="2155032"/>
            <a:ext cx="8050213" cy="52149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609601" y="2696066"/>
            <a:ext cx="8048625" cy="52149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6549" name="Rectangle 5"/>
          <p:cNvSpPr>
            <a:spLocks noChangeArrowheads="1"/>
          </p:cNvSpPr>
          <p:nvPr/>
        </p:nvSpPr>
        <p:spPr bwMode="auto">
          <a:xfrm>
            <a:off x="581321" y="3334143"/>
            <a:ext cx="8048625" cy="52149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609601" y="4000500"/>
            <a:ext cx="8048625" cy="52149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52573" y="1939565"/>
            <a:ext cx="7780338" cy="3069431"/>
          </a:xfrm>
        </p:spPr>
        <p:txBody>
          <a:bodyPr>
            <a:noAutofit/>
          </a:bodyPr>
          <a:lstStyle/>
          <a:p>
            <a:pPr marL="476250" indent="-476250" eaLnBrk="1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"/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Подесити дозу према функцији бубрега</a:t>
            </a:r>
            <a:endParaRPr lang="sl-SI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76250" indent="-476250" eaLnBrk="1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"/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Добро хидрирати болесника</a:t>
            </a:r>
            <a:endParaRPr lang="sl-SI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76250" indent="-476250" eaLnBrk="1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"/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Смањити дозу</a:t>
            </a:r>
            <a:r>
              <a:rPr lang="en-U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dirty="0" err="1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ACEI</a:t>
            </a:r>
            <a:r>
              <a:rPr lang="en-U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/</a:t>
            </a: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диуретика</a:t>
            </a:r>
            <a:endParaRPr lang="sl-SI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76250" indent="-476250" eaLnBrk="1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"/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Прекинути нестероидне антиреуматике</a:t>
            </a:r>
            <a:endParaRPr lang="sl-SI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476250" indent="-476250" eaLnBrk="1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"/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Применити калцијумске антагонисте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title"/>
          </p:nvPr>
        </p:nvSpPr>
        <p:spPr>
          <a:xfrm>
            <a:off x="207390" y="647062"/>
            <a:ext cx="8766927" cy="10144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r-Cyrl-CS" sz="23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Ако је неопходно да се примене нефротоксична средстава код болесника са хроничном болешћу бубрега </a:t>
            </a:r>
            <a:endParaRPr lang="en-GB" sz="2300" b="1" dirty="0" smtClean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91" y="497180"/>
            <a:ext cx="8246070" cy="1209071"/>
          </a:xfrm>
        </p:spPr>
        <p:txBody>
          <a:bodyPr>
            <a:noAutofit/>
          </a:bodyPr>
          <a:lstStyle/>
          <a:p>
            <a:r>
              <a:rPr lang="sr-Latn-CS" sz="24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Како се код особа са смањеном функцијом бубрега одређује доза лекова?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997" y="1885210"/>
            <a:ext cx="7780637" cy="3608708"/>
          </a:xfrm>
        </p:spPr>
        <p:txBody>
          <a:bodyPr/>
          <a:lstStyle/>
          <a:p>
            <a:pP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смањењем дозе лека у зависности од функције бубрега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продужењем интервала између две дозе лека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>
              <a:buSzPct val="80000"/>
              <a:buBlip>
                <a:blip r:embed="rId2"/>
              </a:buBlip>
            </a:pPr>
            <a:r>
              <a:rPr lang="sr-Cyrl-CS" sz="22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комбиновањем ове две методе</a:t>
            </a:r>
            <a:endParaRPr lang="en-US" sz="22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942530"/>
            <a:ext cx="8246070" cy="3608708"/>
          </a:xfrm>
        </p:spPr>
        <p:txBody>
          <a:bodyPr>
            <a:normAutofit fontScale="85000" lnSpcReduction="10000"/>
          </a:bodyPr>
          <a:lstStyle/>
          <a:p>
            <a:pPr marL="57150" indent="-57150">
              <a:spcAft>
                <a:spcPts val="600"/>
              </a:spcAft>
              <a:buNone/>
            </a:pPr>
            <a:r>
              <a:rPr lang="sr-Cyrl-RS" sz="26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Хроничне болести бубрега су значајан здравствени проблем, јер</a:t>
            </a:r>
          </a:p>
          <a:p>
            <a:pPr marL="747713" lvl="1">
              <a:spcAft>
                <a:spcPts val="600"/>
              </a:spcAft>
              <a:buSzPct val="75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су прогресивног тока који води терминалној инсуфицијенцији бубрега</a:t>
            </a:r>
          </a:p>
          <a:p>
            <a:pPr marL="747713" lvl="1">
              <a:spcAft>
                <a:spcPts val="600"/>
              </a:spcAft>
              <a:buSzPct val="75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најчешће су асимптоматске па се касно откривају</a:t>
            </a:r>
          </a:p>
          <a:p>
            <a:pPr marL="747713" lvl="1">
              <a:spcAft>
                <a:spcPts val="600"/>
              </a:spcAft>
              <a:buSzPct val="75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њихова преваленција непрекидно расте</a:t>
            </a:r>
          </a:p>
          <a:p>
            <a:pPr marL="747713" lvl="1">
              <a:spcAft>
                <a:spcPts val="600"/>
              </a:spcAft>
              <a:buSzPct val="75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представљају фактор ризика за кардиоваскуларне болести</a:t>
            </a:r>
          </a:p>
          <a:p>
            <a:pPr marL="747713" lvl="1">
              <a:spcAft>
                <a:spcPts val="600"/>
              </a:spcAft>
              <a:buSzPct val="75000"/>
              <a:buBlip>
                <a:blip r:embed="rId2"/>
              </a:buBlip>
            </a:pP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значајно су економско оптерећење за сваку земљу.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171" y="2737194"/>
            <a:ext cx="8175523" cy="154858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Важност раног откривања хроничне болести бубрега: познате чињенице, нерешена питања и </a:t>
            </a:r>
            <a:r>
              <a:rPr lang="ru-RU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перспективе</a:t>
            </a:r>
            <a:endParaRPr lang="en-US" dirty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718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Програм скрининга има за циљ 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253614"/>
            <a:ext cx="8246070" cy="2427135"/>
          </a:xfrm>
        </p:spPr>
        <p:txBody>
          <a:bodyPr/>
          <a:lstStyle/>
          <a:p>
            <a:r>
              <a:rPr lang="ru-RU" dirty="0" smtClean="0"/>
              <a:t>Смањи број болесника </a:t>
            </a:r>
            <a:r>
              <a:rPr lang="ru-RU" dirty="0"/>
              <a:t>којима се </a:t>
            </a:r>
            <a:r>
              <a:rPr lang="ru-RU" dirty="0" smtClean="0"/>
              <a:t>хронична болест бубрега дијагностикује </a:t>
            </a:r>
            <a:r>
              <a:rPr lang="ru-RU" dirty="0"/>
              <a:t>у касној </a:t>
            </a:r>
            <a:r>
              <a:rPr lang="ru-RU" dirty="0" smtClean="0"/>
              <a:t>фази</a:t>
            </a:r>
          </a:p>
          <a:p>
            <a:r>
              <a:rPr lang="ru-RU" dirty="0" smtClean="0"/>
              <a:t>Идентификуј</a:t>
            </a:r>
            <a:r>
              <a:rPr lang="sr-Latn-RS" dirty="0" smtClean="0"/>
              <a:t>e</a:t>
            </a:r>
            <a:r>
              <a:rPr lang="ru-RU" dirty="0" smtClean="0"/>
              <a:t> појединце </a:t>
            </a:r>
            <a:r>
              <a:rPr lang="ru-RU" dirty="0"/>
              <a:t>који </a:t>
            </a:r>
            <a:r>
              <a:rPr lang="ru-RU" dirty="0" smtClean="0"/>
              <a:t>имају хроничну болест бубрега, </a:t>
            </a:r>
            <a:r>
              <a:rPr lang="ru-RU" dirty="0"/>
              <a:t>али још немају </a:t>
            </a:r>
            <a:r>
              <a:rPr lang="ru-RU" dirty="0" smtClean="0"/>
              <a:t>симптоме, употребом </a:t>
            </a:r>
            <a:r>
              <a:rPr lang="ru-RU" dirty="0"/>
              <a:t>једноставних </a:t>
            </a:r>
            <a:r>
              <a:rPr lang="ru-RU" dirty="0" smtClean="0"/>
              <a:t>тестова.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9234" y="3720456"/>
            <a:ext cx="805842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Програм скрининга има за циљ 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253614"/>
            <a:ext cx="8246070" cy="2427135"/>
          </a:xfrm>
        </p:spPr>
        <p:txBody>
          <a:bodyPr/>
          <a:lstStyle/>
          <a:p>
            <a:r>
              <a:rPr lang="ru-RU" dirty="0" smtClean="0"/>
              <a:t>Смањи број болесника </a:t>
            </a:r>
            <a:r>
              <a:rPr lang="ru-RU" dirty="0"/>
              <a:t>којима се </a:t>
            </a:r>
            <a:r>
              <a:rPr lang="ru-RU" dirty="0" smtClean="0"/>
              <a:t>хронична болест бубрега дијагностикује </a:t>
            </a:r>
            <a:r>
              <a:rPr lang="ru-RU" dirty="0"/>
              <a:t>у касној </a:t>
            </a:r>
            <a:r>
              <a:rPr lang="ru-RU" dirty="0" smtClean="0"/>
              <a:t>фази</a:t>
            </a:r>
          </a:p>
          <a:p>
            <a:r>
              <a:rPr lang="ru-RU" dirty="0" smtClean="0"/>
              <a:t>Идентификуј</a:t>
            </a:r>
            <a:r>
              <a:rPr lang="sr-Latn-RS" dirty="0" smtClean="0"/>
              <a:t>e</a:t>
            </a:r>
            <a:r>
              <a:rPr lang="ru-RU" dirty="0" smtClean="0"/>
              <a:t> појединце </a:t>
            </a:r>
            <a:r>
              <a:rPr lang="ru-RU" dirty="0"/>
              <a:t>који </a:t>
            </a:r>
            <a:r>
              <a:rPr lang="ru-RU" dirty="0" smtClean="0"/>
              <a:t>имају хроничну болест бубрега, </a:t>
            </a:r>
            <a:r>
              <a:rPr lang="ru-RU" dirty="0"/>
              <a:t>али још немају </a:t>
            </a:r>
            <a:r>
              <a:rPr lang="ru-RU" dirty="0" smtClean="0"/>
              <a:t>симптоме, употребом </a:t>
            </a:r>
            <a:r>
              <a:rPr lang="ru-RU" dirty="0"/>
              <a:t>једноставних </a:t>
            </a:r>
            <a:r>
              <a:rPr lang="ru-RU" dirty="0" smtClean="0"/>
              <a:t>тестова.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9234" y="3720456"/>
            <a:ext cx="8058427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9112" y="3564290"/>
            <a:ext cx="8085777" cy="138499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r-Cyrl-RS" sz="2800" dirty="0" smtClean="0"/>
              <a:t>Истовремено се препознају болесници са </a:t>
            </a:r>
          </a:p>
          <a:p>
            <a:r>
              <a:rPr lang="sr-Cyrl-RS" sz="2800" dirty="0" smtClean="0"/>
              <a:t>повећаним ризиком од кардиоваскуларних болести</a:t>
            </a:r>
          </a:p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Кардио-ренални ризик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140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9700" y="-293338"/>
            <a:ext cx="8587819" cy="1170691"/>
          </a:xfrm>
          <a:noFill/>
        </p:spPr>
        <p:txBody>
          <a:bodyPr>
            <a:noAutofit/>
          </a:bodyPr>
          <a:lstStyle/>
          <a:p>
            <a:pPr algn="l"/>
            <a:r>
              <a:rPr lang="sr-Cyrl-R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Скрининг хроничне болести бубрега</a:t>
            </a:r>
            <a:endParaRPr lang="en-US" sz="2600" b="1" dirty="0">
              <a:solidFill>
                <a:srgbClr val="254B71"/>
              </a:solidFill>
            </a:endParaRPr>
          </a:p>
        </p:txBody>
      </p:sp>
      <p:graphicFrame>
        <p:nvGraphicFramePr>
          <p:cNvPr id="32875" name="Group 1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3204002"/>
              </p:ext>
            </p:extLst>
          </p:nvPr>
        </p:nvGraphicFramePr>
        <p:xfrm>
          <a:off x="231493" y="559964"/>
          <a:ext cx="8553693" cy="4048742"/>
        </p:xfrm>
        <a:graphic>
          <a:graphicData uri="http://schemas.openxmlformats.org/drawingml/2006/table">
            <a:tbl>
              <a:tblPr/>
              <a:tblGrid>
                <a:gridCol w="22757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9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69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124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1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174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347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Албуминурија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0739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ЈГФ, </a:t>
                      </a:r>
                      <a:r>
                        <a:rPr kumimoji="0" lang="sr-Latn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ml/min/1,73m</a:t>
                      </a:r>
                      <a:r>
                        <a:rPr kumimoji="0" lang="sr-Latn-RS" sz="1500" b="0" i="0" u="none" strike="noStrike" cap="none" spc="-300" normalizeH="0" baseline="3000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sv-SE" sz="1500" b="0" i="0" u="none" strike="noStrike" cap="none" spc="-300" normalizeH="0" baseline="3000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Нормална-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блага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Умерена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Висока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r-Cyrl-C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22436"/>
                          </a:solidFill>
                          <a:effectLst/>
                          <a:latin typeface="Verdana" pitchFamily="34" charset="0"/>
                        </a:rPr>
                        <a:t>А3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2243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35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Кр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&lt;</a:t>
                      </a:r>
                      <a:r>
                        <a:rPr kumimoji="0" lang="sr-Cyrl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 mg/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3-30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Кр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30-300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mg/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&gt;30</a:t>
                      </a:r>
                      <a:r>
                        <a:rPr kumimoji="0" lang="sr-Latn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mg/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mmol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Кр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r>
                        <a:rPr kumimoji="0" lang="sr-Cyrl-C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  <a:r>
                        <a:rPr kumimoji="0" lang="sr-Latn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дан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0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Нормална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&gt;90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0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Благо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60-89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9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Благо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умерено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G3a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45-59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9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Умерно-тешко смањен</a:t>
                      </a:r>
                      <a:r>
                        <a:rPr kumimoji="0" lang="sr-Latn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G3b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30-44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21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Тешко смањена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15-29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2300">
                <a:tc>
                  <a:txBody>
                    <a:bodyPr/>
                    <a:lstStyle/>
                    <a:p>
                      <a:pPr marL="55563" marR="0" lvl="0" indent="-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Инсу</a:t>
                      </a:r>
                      <a:r>
                        <a:rPr kumimoji="0" lang="sr-Cyrl-R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ф. </a:t>
                      </a:r>
                      <a:r>
                        <a:rPr kumimoji="0" lang="sr-Cyrl-C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бубрега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G5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&lt;15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409" name="Text Box 78"/>
          <p:cNvSpPr txBox="1">
            <a:spLocks noChangeArrowheads="1"/>
          </p:cNvSpPr>
          <p:nvPr/>
        </p:nvSpPr>
        <p:spPr bwMode="auto">
          <a:xfrm>
            <a:off x="6349269" y="4871564"/>
            <a:ext cx="27382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 i="1" dirty="0">
                <a:latin typeface="Tahoma" pitchFamily="34" charset="0"/>
              </a:rPr>
              <a:t>Levey AS et al. Kidney </a:t>
            </a:r>
            <a:r>
              <a:rPr lang="en-US" sz="1000" i="1" dirty="0" err="1">
                <a:latin typeface="Tahoma" pitchFamily="34" charset="0"/>
              </a:rPr>
              <a:t>Int</a:t>
            </a:r>
            <a:r>
              <a:rPr lang="en-US" sz="1000" i="1" dirty="0">
                <a:latin typeface="Tahoma" pitchFamily="34" charset="0"/>
              </a:rPr>
              <a:t> 2011;80(1):17-28</a:t>
            </a:r>
            <a:r>
              <a:rPr lang="en-US" sz="1000" dirty="0">
                <a:latin typeface="Tahoma" pitchFamily="34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006530" y="2162417"/>
            <a:ext cx="1574157" cy="71204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08207" y="2293846"/>
            <a:ext cx="1574157" cy="71204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017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16388" y="38272"/>
            <a:ext cx="8246070" cy="76267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Cyrl-RS" sz="3000" dirty="0" smtClean="0">
                <a:solidFill>
                  <a:schemeClr val="accent5">
                    <a:lumMod val="50000"/>
                  </a:schemeClr>
                </a:solidFill>
              </a:rPr>
              <a:t>Скринингом обухватити особе са повећаним ризиком за хроничну болест бубрега </a:t>
            </a:r>
            <a:endParaRPr 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35418" y="891250"/>
            <a:ext cx="8342363" cy="398603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SzPct val="130000"/>
              <a:buNone/>
              <a:defRPr/>
            </a:pPr>
            <a:r>
              <a:rPr lang="sr-Cyrl-RS" sz="2000" b="1" dirty="0" smtClean="0"/>
              <a:t>Повећан ризик за ХББ имају особе са: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Дијабетесом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Хипертензијом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Старије </a:t>
            </a:r>
            <a:r>
              <a:rPr lang="sr-Cyrl-RS" sz="2000" dirty="0"/>
              <a:t>животне доби </a:t>
            </a:r>
            <a:endParaRPr lang="sr-Cyrl-RS" sz="2000" dirty="0" smtClean="0"/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Породичном појавом </a:t>
            </a:r>
            <a:r>
              <a:rPr lang="sr-Cyrl-RS" sz="2000" dirty="0"/>
              <a:t>бубрежних </a:t>
            </a:r>
            <a:r>
              <a:rPr lang="sr-Cyrl-RS" sz="2000" dirty="0" smtClean="0"/>
              <a:t>болести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Постојањем </a:t>
            </a:r>
            <a:r>
              <a:rPr lang="sr-Cyrl-RS" sz="2000" dirty="0"/>
              <a:t>ризика за опструктивну </a:t>
            </a:r>
            <a:r>
              <a:rPr lang="sr-Cyrl-RS" sz="2000" dirty="0" smtClean="0"/>
              <a:t>нефропатију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Кардиоваскуларним болестима </a:t>
            </a:r>
            <a:r>
              <a:rPr lang="sr-Cyrl-RS" sz="2000" dirty="0"/>
              <a:t>(срчана слабост, ИБС</a:t>
            </a:r>
            <a:r>
              <a:rPr lang="sr-Cyrl-RS" sz="2000" dirty="0" smtClean="0"/>
              <a:t>)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Мултисистемским болестима</a:t>
            </a:r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2000" dirty="0" smtClean="0"/>
              <a:t>Које користе нефротоксичне </a:t>
            </a:r>
            <a:r>
              <a:rPr lang="sr-Cyrl-RS" sz="2000" dirty="0"/>
              <a:t>лекове </a:t>
            </a:r>
            <a:r>
              <a:rPr lang="sr-Cyrl-RS" sz="2000" dirty="0" smtClean="0"/>
              <a:t>(токсини</a:t>
            </a:r>
            <a:r>
              <a:rPr lang="sr-Cyrl-RS" sz="2000" dirty="0"/>
              <a:t>, </a:t>
            </a:r>
            <a:r>
              <a:rPr lang="en-US" sz="2000" dirty="0"/>
              <a:t>NSAID, </a:t>
            </a:r>
            <a:r>
              <a:rPr lang="sr-Cyrl-RS" sz="2000" dirty="0" smtClean="0"/>
              <a:t>јодни контраст, хемотерапија)</a:t>
            </a:r>
            <a:endParaRPr lang="sr-Cyrl-RS" sz="2000" dirty="0"/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endParaRPr lang="sr-Cyrl-RS" sz="2000" dirty="0" smtClean="0"/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endParaRPr lang="sr-Cyrl-RS" sz="2000" dirty="0" smtClean="0"/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None/>
              <a:defRPr/>
            </a:pPr>
            <a:endParaRPr lang="en-US" sz="2000" dirty="0"/>
          </a:p>
          <a:p>
            <a:pPr>
              <a:buClr>
                <a:schemeClr val="accent3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endParaRPr lang="en-US" sz="1800" dirty="0"/>
          </a:p>
        </p:txBody>
      </p:sp>
      <p:sp>
        <p:nvSpPr>
          <p:cNvPr id="4" name="Down Arrow 3"/>
          <p:cNvSpPr/>
          <p:nvPr/>
        </p:nvSpPr>
        <p:spPr>
          <a:xfrm>
            <a:off x="3592545" y="1643605"/>
            <a:ext cx="1371600" cy="2994382"/>
          </a:xfrm>
          <a:prstGeom prst="downArrow">
            <a:avLst/>
          </a:prstGeom>
          <a:solidFill>
            <a:schemeClr val="accent5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50"/>
          </a:p>
        </p:txBody>
      </p:sp>
      <p:sp>
        <p:nvSpPr>
          <p:cNvPr id="5" name="Rectangle 4"/>
          <p:cNvSpPr/>
          <p:nvPr/>
        </p:nvSpPr>
        <p:spPr>
          <a:xfrm>
            <a:off x="1249278" y="4532848"/>
            <a:ext cx="65169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Cyrl-R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Скрининг се спроводи једанпут годишње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239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67934" y="-106537"/>
            <a:ext cx="8229600" cy="857250"/>
          </a:xfrm>
        </p:spPr>
        <p:txBody>
          <a:bodyPr>
            <a:normAutofit/>
          </a:bodyPr>
          <a:lstStyle/>
          <a:p>
            <a:r>
              <a:rPr lang="sr-Cyrl-RS" dirty="0"/>
              <a:t>Категорије ризика </a:t>
            </a:r>
            <a:r>
              <a:rPr lang="sr-Cyrl-RS" dirty="0" smtClean="0"/>
              <a:t>за ХББ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2476" y="878727"/>
            <a:ext cx="4097438" cy="25853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Метаболички:</a:t>
            </a:r>
          </a:p>
          <a:p>
            <a:r>
              <a:rPr lang="en-US" dirty="0"/>
              <a:t>T1</a:t>
            </a:r>
            <a:r>
              <a:rPr lang="sr-Cyrl-RS" dirty="0"/>
              <a:t> ДМ/ Т2 ДМ, стеатозна јетра, </a:t>
            </a:r>
            <a:r>
              <a:rPr lang="sr-Cyrl-RS" dirty="0" smtClean="0"/>
              <a:t>        </a:t>
            </a:r>
          </a:p>
          <a:p>
            <a:r>
              <a:rPr lang="sr-Cyrl-RS" dirty="0" smtClean="0"/>
              <a:t>             претерана </a:t>
            </a:r>
            <a:r>
              <a:rPr lang="sr-Cyrl-RS" dirty="0"/>
              <a:t>гојазност</a:t>
            </a:r>
          </a:p>
          <a:p>
            <a:r>
              <a:rPr lang="sr-Cyrl-RS" dirty="0"/>
              <a:t>Предијабетес, гестациони дијабетес</a:t>
            </a:r>
          </a:p>
          <a:p>
            <a:r>
              <a:rPr lang="sr-Cyrl-RS" dirty="0"/>
              <a:t>Поремећаји интраутериних фактора по </a:t>
            </a:r>
            <a:r>
              <a:rPr lang="sr-Cyrl-RS" dirty="0" smtClean="0"/>
              <a:t> </a:t>
            </a:r>
          </a:p>
          <a:p>
            <a:r>
              <a:rPr lang="sr-Cyrl-RS" dirty="0" smtClean="0"/>
              <a:t>              дете</a:t>
            </a:r>
            <a:r>
              <a:rPr lang="en-US" dirty="0" smtClean="0"/>
              <a:t> </a:t>
            </a:r>
            <a:r>
              <a:rPr lang="sr-Cyrl-RS" dirty="0"/>
              <a:t>у каснијем животу </a:t>
            </a:r>
            <a:endParaRPr lang="sr-Cyrl-RS" dirty="0" smtClean="0"/>
          </a:p>
          <a:p>
            <a:r>
              <a:rPr lang="sr-Cyrl-RS" dirty="0" smtClean="0"/>
              <a:t>            (</a:t>
            </a:r>
            <a:r>
              <a:rPr lang="sr-Cyrl-RS" dirty="0"/>
              <a:t>метаболички, генетски фактори)</a:t>
            </a:r>
          </a:p>
          <a:p>
            <a:r>
              <a:rPr lang="sr-Cyrl-RS" dirty="0"/>
              <a:t>Гихт и артритис</a:t>
            </a:r>
          </a:p>
          <a:p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5673" y="645649"/>
            <a:ext cx="3891987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Породични, унутрашњи/ спољашњи фактори, </a:t>
            </a:r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мултифактори</a:t>
            </a:r>
            <a:r>
              <a:rPr lang="sr-Cyrl-RS" dirty="0" smtClean="0"/>
              <a:t>: </a:t>
            </a:r>
          </a:p>
          <a:p>
            <a:r>
              <a:rPr lang="sr-Cyrl-RS" dirty="0" smtClean="0"/>
              <a:t>ХББ </a:t>
            </a:r>
            <a:r>
              <a:rPr lang="sr-Cyrl-RS" dirty="0"/>
              <a:t>у породици, гестациона старост </a:t>
            </a:r>
          </a:p>
          <a:p>
            <a:r>
              <a:rPr lang="sr-Cyrl-RS" dirty="0"/>
              <a:t>Хипертензија, прееклампсија, </a:t>
            </a:r>
            <a:r>
              <a:rPr lang="sr-Cyrl-RS" dirty="0" smtClean="0"/>
              <a:t>КВБ </a:t>
            </a:r>
          </a:p>
          <a:p>
            <a:r>
              <a:rPr lang="sr-Cyrl-RS" dirty="0" smtClean="0"/>
              <a:t>           (срчана </a:t>
            </a:r>
            <a:r>
              <a:rPr lang="sr-Cyrl-RS" dirty="0"/>
              <a:t>слабост), једнострана </a:t>
            </a:r>
            <a:endParaRPr lang="sr-Cyrl-RS" dirty="0" smtClean="0"/>
          </a:p>
          <a:p>
            <a:r>
              <a:rPr lang="sr-Cyrl-RS" dirty="0" smtClean="0"/>
              <a:t>           нефректомија </a:t>
            </a:r>
            <a:r>
              <a:rPr lang="sr-Cyrl-RS" dirty="0"/>
              <a:t>и албуминурија</a:t>
            </a:r>
            <a:r>
              <a:rPr lang="en-US" dirty="0"/>
              <a:t>,</a:t>
            </a:r>
            <a:r>
              <a:rPr lang="sr-Cyrl-RS" dirty="0"/>
              <a:t> </a:t>
            </a:r>
            <a:endParaRPr lang="sr-Cyrl-RS" dirty="0" smtClean="0"/>
          </a:p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КАЛКУТ,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 од </a:t>
            </a:r>
          </a:p>
          <a:p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опструктивне 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нефропатије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dirty="0"/>
              <a:t>Етничке мањине </a:t>
            </a:r>
          </a:p>
          <a:p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1008" y="3393086"/>
            <a:ext cx="4340506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Средина</a:t>
            </a:r>
            <a:r>
              <a:rPr lang="sr-Cyrl-RS" dirty="0" smtClean="0"/>
              <a:t>:</a:t>
            </a:r>
          </a:p>
          <a:p>
            <a:r>
              <a:rPr lang="sr-Cyrl-RS" dirty="0"/>
              <a:t>Токсини, </a:t>
            </a:r>
            <a:r>
              <a:rPr lang="en-US" dirty="0"/>
              <a:t>NSAID, </a:t>
            </a:r>
            <a:r>
              <a:rPr lang="sr-Cyrl-RS" dirty="0"/>
              <a:t>хемотерапија</a:t>
            </a:r>
          </a:p>
          <a:p>
            <a:r>
              <a:rPr lang="sr-Cyrl-RS" dirty="0"/>
              <a:t>Ризици за АКИ у јединицама интензивног </a:t>
            </a:r>
            <a:endParaRPr lang="sr-Cyrl-RS" dirty="0" smtClean="0"/>
          </a:p>
          <a:p>
            <a:r>
              <a:rPr lang="sr-Cyrl-RS" dirty="0" smtClean="0"/>
              <a:t>             лечења</a:t>
            </a:r>
            <a:endParaRPr lang="sr-Cyrl-RS" dirty="0"/>
          </a:p>
          <a:p>
            <a:r>
              <a:rPr lang="sr-Cyrl-RS" dirty="0"/>
              <a:t>Млађи мушкарци у Централној Америци</a:t>
            </a:r>
          </a:p>
          <a:p>
            <a:r>
              <a:rPr lang="sr-Cyrl-R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0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0"/>
            <a:ext cx="8246070" cy="7635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THOMAS</a:t>
            </a:r>
            <a:r>
              <a:rPr lang="sr-Cyrl-RS" dirty="0" smtClean="0">
                <a:effectLst/>
              </a:rPr>
              <a:t/>
            </a:r>
            <a:br>
              <a:rPr lang="sr-Cyrl-RS" dirty="0" smtClean="0">
                <a:effectLst/>
              </a:rPr>
            </a:br>
            <a:r>
              <a:rPr lang="en-US" sz="2000" dirty="0" smtClean="0">
                <a:effectLst/>
              </a:rPr>
              <a:t>Towards </a:t>
            </a:r>
            <a:r>
              <a:rPr lang="en-US" sz="2000" dirty="0">
                <a:effectLst/>
              </a:rPr>
              <a:t>Home-based Albuminuria Screening</a:t>
            </a:r>
            <a:r>
              <a:rPr lang="en-US" dirty="0">
                <a:effectLst/>
              </a:rPr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38100"/>
            <a:ext cx="8246070" cy="1925020"/>
          </a:xfrm>
        </p:spPr>
        <p:txBody>
          <a:bodyPr/>
          <a:lstStyle/>
          <a:p>
            <a:r>
              <a:rPr lang="sr-Cyrl-RS" sz="2000" dirty="0" smtClean="0"/>
              <a:t>Регион Бреда, Холандија</a:t>
            </a:r>
          </a:p>
          <a:p>
            <a:r>
              <a:rPr lang="sr-Cyrl-RS" sz="2000" dirty="0" smtClean="0"/>
              <a:t>15074 учесника, старости 45 до 80 година, без раније болести бубрега</a:t>
            </a:r>
          </a:p>
          <a:p>
            <a:r>
              <a:rPr lang="sr-Cyrl-RS" sz="2000" dirty="0" smtClean="0"/>
              <a:t>Протокол: мерење албуминурије код куће</a:t>
            </a:r>
          </a:p>
          <a:p>
            <a:r>
              <a:rPr lang="sr-Cyrl-RS" sz="2000" dirty="0" smtClean="0"/>
              <a:t>Са повишеном албуминуријом: додатни скрининг у хоспиталним условима</a:t>
            </a:r>
          </a:p>
          <a:p>
            <a:endParaRPr lang="en-US" sz="2000" dirty="0"/>
          </a:p>
          <a:p>
            <a:endParaRPr lang="sr-Cyrl-RS" sz="2000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122428" y="4921383"/>
            <a:ext cx="30215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van Mil D, </a:t>
            </a:r>
            <a:r>
              <a:rPr lang="en-US" sz="1000" dirty="0" smtClean="0"/>
              <a:t>et al. Lancet</a:t>
            </a:r>
            <a:r>
              <a:rPr lang="en-US" sz="1000" dirty="0"/>
              <a:t>. 2023 </a:t>
            </a:r>
            <a:r>
              <a:rPr lang="en-US" sz="1000" dirty="0" smtClean="0"/>
              <a:t>;402(10407</a:t>
            </a:r>
            <a:r>
              <a:rPr lang="en-US" sz="1000" dirty="0"/>
              <a:t>):1052-1064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643" y="3159137"/>
            <a:ext cx="4861560" cy="1600200"/>
          </a:xfrm>
          <a:prstGeom prst="rect">
            <a:avLst/>
          </a:prstGeom>
        </p:spPr>
      </p:pic>
      <p:sp>
        <p:nvSpPr>
          <p:cNvPr id="6" name="Left Brace 5"/>
          <p:cNvSpPr/>
          <p:nvPr/>
        </p:nvSpPr>
        <p:spPr>
          <a:xfrm>
            <a:off x="2488557" y="3315233"/>
            <a:ext cx="370389" cy="12880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3475" y="3774570"/>
            <a:ext cx="162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124 болесника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164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156" y="0"/>
            <a:ext cx="6481763" cy="857250"/>
          </a:xfrm>
        </p:spPr>
        <p:txBody>
          <a:bodyPr>
            <a:normAutofit/>
          </a:bodyPr>
          <a:lstStyle/>
          <a:p>
            <a:r>
              <a:rPr lang="sr-Cyrl-RS" altLang="en-US" sz="2800" b="1" dirty="0" smtClean="0">
                <a:solidFill>
                  <a:srgbClr val="000064"/>
                </a:solidFill>
              </a:rPr>
              <a:t>Београдска студија скрининга</a:t>
            </a:r>
            <a:r>
              <a:rPr lang="en-US" altLang="en-US" sz="2800" b="1" dirty="0" smtClean="0">
                <a:solidFill>
                  <a:srgbClr val="000064"/>
                </a:solidFill>
              </a:rPr>
              <a:t> </a:t>
            </a:r>
            <a:r>
              <a:rPr lang="sr-Cyrl-RS" altLang="en-US" sz="2800" b="1" dirty="0" smtClean="0">
                <a:solidFill>
                  <a:srgbClr val="000064"/>
                </a:solidFill>
              </a:rPr>
              <a:t>(РОББ)</a:t>
            </a:r>
            <a:endParaRPr lang="en-US" altLang="en-US" sz="2800" b="1" dirty="0">
              <a:solidFill>
                <a:srgbClr val="000064"/>
              </a:solidFill>
            </a:endParaRPr>
          </a:p>
        </p:txBody>
      </p:sp>
      <p:graphicFrame>
        <p:nvGraphicFramePr>
          <p:cNvPr id="130051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4144056085"/>
              </p:ext>
            </p:extLst>
          </p:nvPr>
        </p:nvGraphicFramePr>
        <p:xfrm>
          <a:off x="553272" y="2051590"/>
          <a:ext cx="3256359" cy="2241757"/>
        </p:xfrm>
        <a:graphic>
          <a:graphicData uri="http://schemas.openxmlformats.org/drawingml/2006/table">
            <a:tbl>
              <a:tblPr/>
              <a:tblGrid>
                <a:gridCol w="2193131">
                  <a:extLst>
                    <a:ext uri="{9D8B030D-6E8A-4147-A177-3AD203B41FA5}">
                      <a16:colId xmlns="" xmlns:a16="http://schemas.microsoft.com/office/drawing/2014/main" val="3576489106"/>
                    </a:ext>
                  </a:extLst>
                </a:gridCol>
                <a:gridCol w="1063228">
                  <a:extLst>
                    <a:ext uri="{9D8B030D-6E8A-4147-A177-3AD203B41FA5}">
                      <a16:colId xmlns="" xmlns:a16="http://schemas.microsoft.com/office/drawing/2014/main" val="1163751295"/>
                    </a:ext>
                  </a:extLst>
                </a:gridCol>
              </a:tblGrid>
              <a:tr h="317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Учесталост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2576784"/>
                  </a:ext>
                </a:extLst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Стадијуми ХББ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број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(%)</a:t>
                      </a:r>
                      <a:endParaRPr kumimoji="0" lang="sr-Cyrl-C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 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&gt; 90 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/1.73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 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60-89.9 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/1.73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  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30-59 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/1.73</a:t>
                      </a:r>
                      <a:r>
                        <a:rPr kumimoji="0" lang="sr-Latn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 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&lt; 30 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/1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12.4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sv-SE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1046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(64.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r>
                        <a:rPr kumimoji="0" lang="sv-SE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sv-SE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21.5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(</a:t>
                      </a:r>
                      <a:r>
                        <a:rPr kumimoji="0" lang="sr-Cyrl-C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  <a:r>
                        <a:rPr kumimoji="0" lang="sv-SE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31879393"/>
                  </a:ext>
                </a:extLst>
              </a:tr>
              <a:tr h="5107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Албуминурија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број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Протеинурија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sr-Cyrl-R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број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(%) 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419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sr-Cyrl-C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5.9</a:t>
                      </a:r>
                      <a:r>
                        <a:rPr kumimoji="0" lang="sr-Cyrl-C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236 (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14.6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68061412"/>
                  </a:ext>
                </a:extLst>
              </a:tr>
            </a:tbl>
          </a:graphicData>
        </a:graphic>
      </p:graphicFrame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7154353" y="4897279"/>
            <a:ext cx="198964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000" dirty="0" err="1">
                <a:latin typeface="Tahoma" panose="020B0604030504040204" pitchFamily="34" charset="0"/>
              </a:rPr>
              <a:t>Lezaic</a:t>
            </a:r>
            <a:r>
              <a:rPr lang="en-US" altLang="en-US" sz="1000" dirty="0">
                <a:latin typeface="Tahoma" panose="020B0604030504040204" pitchFamily="34" charset="0"/>
              </a:rPr>
              <a:t> et al, Renal Failure, 2011</a:t>
            </a:r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1376363" y="728663"/>
            <a:ext cx="70827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650" b="1" dirty="0">
                <a:solidFill>
                  <a:srgbClr val="000064"/>
                </a:solidFill>
                <a:latin typeface="Tahoma" panose="020B0604030504040204" pitchFamily="34" charset="0"/>
              </a:rPr>
              <a:t>1617 </a:t>
            </a:r>
            <a:r>
              <a:rPr lang="sr-Cyrl-RS" altLang="en-US" sz="1650" b="1" dirty="0" smtClean="0">
                <a:solidFill>
                  <a:srgbClr val="000064"/>
                </a:solidFill>
                <a:latin typeface="Tahoma" panose="020B0604030504040204" pitchFamily="34" charset="0"/>
              </a:rPr>
              <a:t>особа са ризиком за ХББ </a:t>
            </a:r>
            <a:r>
              <a:rPr lang="en-US" altLang="en-US" sz="1650" b="1" dirty="0" smtClean="0">
                <a:solidFill>
                  <a:srgbClr val="000064"/>
                </a:solidFill>
                <a:latin typeface="Tahoma" panose="020B0604030504040204" pitchFamily="34" charset="0"/>
              </a:rPr>
              <a:t>(</a:t>
            </a:r>
            <a:r>
              <a:rPr lang="sr-Cyrl-RS" altLang="en-US" sz="1650" b="1" dirty="0" smtClean="0">
                <a:solidFill>
                  <a:srgbClr val="000064"/>
                </a:solidFill>
                <a:latin typeface="Tahoma" panose="020B0604030504040204" pitchFamily="34" charset="0"/>
              </a:rPr>
              <a:t>без ранијих болести бубрега</a:t>
            </a:r>
            <a:r>
              <a:rPr lang="en-US" altLang="en-US" sz="1650" b="1" dirty="0" smtClean="0">
                <a:solidFill>
                  <a:srgbClr val="000064"/>
                </a:solidFill>
                <a:latin typeface="Tahoma" panose="020B0604030504040204" pitchFamily="34" charset="0"/>
              </a:rPr>
              <a:t>)</a:t>
            </a:r>
            <a:r>
              <a:rPr lang="en-U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:</a:t>
            </a:r>
            <a:endParaRPr lang="en-US" altLang="en-US" sz="1650" dirty="0">
              <a:solidFill>
                <a:srgbClr val="000064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	</a:t>
            </a:r>
            <a:r>
              <a:rPr lang="sr-Cyrl-C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1316</a:t>
            </a:r>
            <a:r>
              <a:rPr lang="en-U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 </a:t>
            </a:r>
            <a:r>
              <a:rPr lang="sr-Cyrl-R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са хипертензијом</a:t>
            </a:r>
            <a:endParaRPr lang="en-US" altLang="en-US" sz="1650" dirty="0">
              <a:solidFill>
                <a:srgbClr val="000064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	</a:t>
            </a:r>
            <a:r>
              <a:rPr lang="sr-Cyrl-C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208 </a:t>
            </a:r>
            <a:r>
              <a:rPr lang="sr-Cyrl-R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са ДМ2</a:t>
            </a:r>
            <a:endParaRPr lang="en-US" altLang="en-US" sz="1650" dirty="0">
              <a:solidFill>
                <a:srgbClr val="000064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en-U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	</a:t>
            </a:r>
            <a:r>
              <a:rPr lang="sr-Cyrl-C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93 </a:t>
            </a:r>
            <a:r>
              <a:rPr lang="sr-Cyrl-R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особа</a:t>
            </a:r>
            <a:r>
              <a:rPr lang="en-U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&gt;</a:t>
            </a:r>
            <a:r>
              <a:rPr lang="sr-Cyrl-CS" altLang="en-US" sz="1650" dirty="0">
                <a:solidFill>
                  <a:srgbClr val="000064"/>
                </a:solidFill>
                <a:latin typeface="Tahoma" panose="020B0604030504040204" pitchFamily="34" charset="0"/>
              </a:rPr>
              <a:t> 60 </a:t>
            </a:r>
            <a:r>
              <a:rPr lang="sr-Cyrl-RS" altLang="en-US" sz="1650" dirty="0" smtClean="0">
                <a:solidFill>
                  <a:srgbClr val="000064"/>
                </a:solidFill>
                <a:latin typeface="Tahoma" panose="020B0604030504040204" pitchFamily="34" charset="0"/>
              </a:rPr>
              <a:t>година без хипертензије или ДМ2</a:t>
            </a:r>
            <a:r>
              <a:rPr lang="en-US" altLang="en-US" sz="1350" dirty="0" smtClean="0">
                <a:latin typeface="Tahoma" panose="020B0604030504040204" pitchFamily="34" charset="0"/>
              </a:rPr>
              <a:t> </a:t>
            </a:r>
            <a:r>
              <a:rPr lang="en-US" altLang="en-US" sz="1350" dirty="0" smtClean="0">
                <a:solidFill>
                  <a:srgbClr val="000048"/>
                </a:solidFill>
                <a:latin typeface="Tahoma" panose="020B0604030504040204" pitchFamily="34" charset="0"/>
              </a:rPr>
              <a:t> </a:t>
            </a:r>
            <a:endParaRPr lang="en-US" altLang="en-US" sz="1350" dirty="0">
              <a:solidFill>
                <a:srgbClr val="000048"/>
              </a:solidFill>
              <a:latin typeface="Tahoma" panose="020B060403050404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96623" y="3773207"/>
            <a:ext cx="1177908" cy="79905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 smtClean="0">
                <a:solidFill>
                  <a:schemeClr val="tx1"/>
                </a:solidFill>
              </a:rPr>
              <a:t>25.9%</a:t>
            </a:r>
          </a:p>
          <a:p>
            <a:pPr algn="ctr"/>
            <a:r>
              <a:rPr lang="sr-Cyrl-RS" sz="2000" b="1" dirty="0" smtClean="0">
                <a:solidFill>
                  <a:schemeClr val="tx1"/>
                </a:solidFill>
              </a:rPr>
              <a:t>14.6%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651013" y="2936459"/>
            <a:ext cx="1223518" cy="79905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 smtClean="0">
                <a:solidFill>
                  <a:schemeClr val="tx1"/>
                </a:solidFill>
              </a:rPr>
              <a:t>21.5%</a:t>
            </a:r>
          </a:p>
          <a:p>
            <a:pPr algn="ctr"/>
            <a:r>
              <a:rPr lang="sr-Cyrl-RS" sz="2000" b="1" dirty="0" smtClean="0">
                <a:solidFill>
                  <a:schemeClr val="tx1"/>
                </a:solidFill>
              </a:rPr>
              <a:t>1.4%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00171242"/>
              </p:ext>
            </p:extLst>
          </p:nvPr>
        </p:nvGraphicFramePr>
        <p:xfrm>
          <a:off x="4560425" y="2051590"/>
          <a:ext cx="4024918" cy="2791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70142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Graphic spid="12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43350"/>
            <a:ext cx="8246070" cy="763526"/>
          </a:xfrm>
        </p:spPr>
        <p:txBody>
          <a:bodyPr/>
          <a:lstStyle/>
          <a:p>
            <a:r>
              <a:rPr lang="sr-Cyrl-RS" dirty="0" smtClean="0"/>
              <a:t>Рано откривање болести бубрега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67969"/>
            <a:ext cx="8246070" cy="2836605"/>
          </a:xfrm>
        </p:spPr>
        <p:txBody>
          <a:bodyPr>
            <a:normAutofit fontScale="70000" lnSpcReduction="20000"/>
          </a:bodyPr>
          <a:lstStyle/>
          <a:p>
            <a:r>
              <a:rPr lang="sr-Cyrl-RS" dirty="0" smtClean="0"/>
              <a:t>Преглед крви:</a:t>
            </a:r>
          </a:p>
          <a:p>
            <a:pPr lvl="1"/>
            <a:r>
              <a:rPr lang="sr-Cyrl-RS" dirty="0" smtClean="0"/>
              <a:t>Креатинин </a:t>
            </a:r>
            <a:endParaRPr lang="en-US" dirty="0"/>
          </a:p>
          <a:p>
            <a:pPr lvl="1"/>
            <a:r>
              <a:rPr lang="sr-Cyrl-RS" dirty="0" smtClean="0"/>
              <a:t>Цистатин Ц- према могућностима</a:t>
            </a:r>
          </a:p>
          <a:p>
            <a:pPr lvl="1"/>
            <a:r>
              <a:rPr lang="sr-Cyrl-RS" dirty="0" smtClean="0"/>
              <a:t>Израчунавање јачине гломерулске филтрације на основу једне или обе анализе помоћу формула</a:t>
            </a:r>
          </a:p>
          <a:p>
            <a:r>
              <a:rPr lang="sr-Cyrl-RS" dirty="0" smtClean="0"/>
              <a:t>Преглед мокраће:</a:t>
            </a:r>
          </a:p>
          <a:p>
            <a:pPr lvl="1"/>
            <a:r>
              <a:rPr lang="sr-Cyrl-RS" dirty="0" smtClean="0"/>
              <a:t>Трачицама </a:t>
            </a:r>
            <a:endParaRPr lang="en-US" dirty="0"/>
          </a:p>
          <a:p>
            <a:pPr lvl="1"/>
            <a:r>
              <a:rPr lang="sr-Cyrl-RS" dirty="0" smtClean="0"/>
              <a:t>Мерење односа протеина или албумина и креатинина</a:t>
            </a:r>
            <a:r>
              <a:rPr lang="en-US" dirty="0" smtClean="0"/>
              <a:t> </a:t>
            </a:r>
            <a:endParaRPr lang="sr-Cyrl-RS" dirty="0" smtClean="0"/>
          </a:p>
          <a:p>
            <a:pPr lvl="1"/>
            <a:r>
              <a:rPr lang="sr-Cyrl-RS" dirty="0" smtClean="0"/>
              <a:t>Седимент мокраће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9974" y="3904574"/>
            <a:ext cx="5833018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r-Cyrl-RS" sz="1350" b="1" i="1" dirty="0" smtClean="0">
                <a:latin typeface="Arial" charset="0"/>
                <a:cs typeface="Arial" charset="0"/>
              </a:rPr>
              <a:t>Овај скининг омогућава</a:t>
            </a:r>
            <a:r>
              <a:rPr lang="x-none" sz="1350" b="1" i="1" dirty="0" smtClean="0">
                <a:latin typeface="Arial" charset="0"/>
                <a:cs typeface="Arial" charset="0"/>
              </a:rPr>
              <a:t>:</a:t>
            </a:r>
            <a:endParaRPr lang="x-none" sz="1350" b="1" i="1" dirty="0">
              <a:latin typeface="Arial" charset="0"/>
              <a:cs typeface="Arial" charset="0"/>
            </a:endParaRPr>
          </a:p>
          <a:p>
            <a:pPr eaLnBrk="1" hangingPunct="1">
              <a:buClr>
                <a:srgbClr val="00B050"/>
              </a:buClr>
              <a:buSzPct val="150000"/>
              <a:buFont typeface="Arial" pitchFamily="34" charset="0"/>
              <a:buChar char="•"/>
              <a:defRPr/>
            </a:pPr>
            <a:r>
              <a:rPr lang="x-none" sz="1350" dirty="0">
                <a:latin typeface="Arial" charset="0"/>
                <a:cs typeface="Arial" charset="0"/>
              </a:rPr>
              <a:t> </a:t>
            </a:r>
            <a:r>
              <a:rPr lang="sr-Cyrl-RS" sz="1350" dirty="0" smtClean="0">
                <a:latin typeface="Arial" charset="0"/>
                <a:cs typeface="Arial" charset="0"/>
              </a:rPr>
              <a:t>откривање бубрежних болести у раним стадијумима</a:t>
            </a:r>
            <a:endParaRPr lang="x-none" sz="1350" dirty="0">
              <a:latin typeface="Arial" charset="0"/>
              <a:cs typeface="Arial" charset="0"/>
            </a:endParaRPr>
          </a:p>
          <a:p>
            <a:pPr eaLnBrk="1" hangingPunct="1">
              <a:buClr>
                <a:srgbClr val="00B050"/>
              </a:buClr>
              <a:buSzPct val="150000"/>
              <a:buFont typeface="Arial" pitchFamily="34" charset="0"/>
              <a:buChar char="•"/>
              <a:defRPr/>
            </a:pPr>
            <a:r>
              <a:rPr lang="x-none" sz="1350" dirty="0">
                <a:latin typeface="Arial" charset="0"/>
                <a:cs typeface="Arial" charset="0"/>
              </a:rPr>
              <a:t> </a:t>
            </a:r>
            <a:r>
              <a:rPr lang="sr-Cyrl-RS" sz="1350" dirty="0" smtClean="0">
                <a:latin typeface="Arial" charset="0"/>
                <a:cs typeface="Arial" charset="0"/>
              </a:rPr>
              <a:t>правовремено предузимање превентивних мера за успоравање напредовања хроничних болести бубрега</a:t>
            </a:r>
            <a:endParaRPr lang="x-none" sz="1350" dirty="0">
              <a:latin typeface="Arial" charset="0"/>
              <a:cs typeface="Arial" charset="0"/>
            </a:endParaRPr>
          </a:p>
          <a:p>
            <a:pPr eaLnBrk="1" hangingPunct="1">
              <a:buClr>
                <a:schemeClr val="tx2">
                  <a:lumMod val="60000"/>
                  <a:lumOff val="40000"/>
                </a:schemeClr>
              </a:buClr>
              <a:buSzPct val="150000"/>
              <a:defRPr/>
            </a:pPr>
            <a:r>
              <a:rPr lang="x-none" sz="1350" dirty="0">
                <a:latin typeface="Arial" charset="0"/>
                <a:cs typeface="Arial" charset="0"/>
              </a:rPr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274005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6" y="490088"/>
            <a:ext cx="8246070" cy="763526"/>
          </a:xfrm>
        </p:spPr>
        <p:txBody>
          <a:bodyPr/>
          <a:lstStyle/>
          <a:p>
            <a:r>
              <a:rPr lang="sr-Cyrl-RS" altLang="en-US" sz="2400" dirty="0" smtClean="0"/>
              <a:t>Мерење</a:t>
            </a:r>
            <a:r>
              <a:rPr lang="en-US" altLang="en-US" sz="2400" dirty="0" smtClean="0"/>
              <a:t>: </a:t>
            </a:r>
            <a:r>
              <a:rPr lang="sr-Cyrl-RS" altLang="en-US" sz="2400" dirty="0" smtClean="0"/>
              <a:t>креатинина у серуму</a:t>
            </a:r>
            <a:endParaRPr lang="en-US" altLang="en-US" sz="24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altLang="en-US" sz="2000" b="1" dirty="0"/>
              <a:t>Функција бубрега се смањи за 50% пре него што се концентрација </a:t>
            </a:r>
            <a:r>
              <a:rPr lang="ru-RU" altLang="en-US" sz="2000" b="1" dirty="0" smtClean="0"/>
              <a:t>креатинина </a:t>
            </a:r>
            <a:r>
              <a:rPr lang="ru-RU" altLang="en-US" sz="2000" b="1" dirty="0"/>
              <a:t>повиси изнад горње границе </a:t>
            </a:r>
            <a:r>
              <a:rPr lang="ru-RU" altLang="en-US" sz="2000" b="1" dirty="0" smtClean="0"/>
              <a:t>нормале</a:t>
            </a:r>
          </a:p>
          <a:p>
            <a:r>
              <a:rPr lang="ru-RU" altLang="en-US" sz="2000" dirty="0"/>
              <a:t>Непоуздан и несензитиван маркер за умерено и средње смањење бубрежне </a:t>
            </a:r>
            <a:r>
              <a:rPr lang="ru-RU" altLang="en-US" sz="2000" dirty="0" smtClean="0"/>
              <a:t>функције</a:t>
            </a:r>
          </a:p>
          <a:p>
            <a:r>
              <a:rPr lang="ru-RU" altLang="en-US" sz="2000" dirty="0"/>
              <a:t>Варира са годинама живота, полом, мишићном </a:t>
            </a:r>
            <a:r>
              <a:rPr lang="ru-RU" altLang="en-US" sz="2000" dirty="0" smtClean="0"/>
              <a:t>масом, исхраном</a:t>
            </a:r>
          </a:p>
          <a:p>
            <a:r>
              <a:rPr lang="ru-RU" altLang="en-US" sz="2000" dirty="0"/>
              <a:t>Познавање базалне вредности </a:t>
            </a:r>
            <a:r>
              <a:rPr lang="ru-RU" altLang="en-US" sz="2000" dirty="0" smtClean="0"/>
              <a:t>креатинина </a:t>
            </a:r>
            <a:r>
              <a:rPr lang="ru-RU" altLang="en-US" sz="2000" dirty="0"/>
              <a:t>код сваког болесника </a:t>
            </a:r>
            <a:r>
              <a:rPr lang="ru-RU" altLang="en-US" sz="2000" dirty="0" smtClean="0"/>
              <a:t>важно</a:t>
            </a:r>
          </a:p>
          <a:p>
            <a:r>
              <a:rPr lang="ru-RU" altLang="en-US" sz="2000" dirty="0"/>
              <a:t>Може се користити да би се одредила промена функција бубрега у времену.</a:t>
            </a:r>
            <a:endParaRPr lang="en-US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20542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6177" y="874253"/>
            <a:ext cx="8246070" cy="763526"/>
          </a:xfrm>
        </p:spPr>
        <p:txBody>
          <a:bodyPr>
            <a:noAutofit/>
          </a:bodyPr>
          <a:lstStyle/>
          <a:p>
            <a:pPr algn="ctr" eaLnBrk="1" hangingPunct="1"/>
            <a:r>
              <a:rPr lang="sl-SI" sz="30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Д</a:t>
            </a:r>
            <a:r>
              <a:rPr lang="ru-RU" sz="3000" b="1" dirty="0" smtClean="0">
                <a:solidFill>
                  <a:srgbClr val="254B71"/>
                </a:solidFill>
                <a:effectLst/>
                <a:latin typeface="Verdana" pitchFamily="34" charset="0"/>
              </a:rPr>
              <a:t>ефиниција хроничне болести бубрега</a:t>
            </a:r>
            <a:endParaRPr lang="en-US" sz="3000" b="1" dirty="0" smtClean="0">
              <a:solidFill>
                <a:srgbClr val="254B71"/>
              </a:solidFill>
              <a:effectLst/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0661"/>
            <a:ext cx="8763000" cy="3398044"/>
          </a:xfrm>
        </p:spPr>
        <p:txBody>
          <a:bodyPr/>
          <a:lstStyle/>
          <a:p>
            <a:pPr eaLnBrk="1" hangingPunct="1"/>
            <a:endParaRPr lang="ru-RU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Хронична болест бубрега = 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оштећење функције или</a:t>
            </a:r>
          </a:p>
          <a:p>
            <a:pPr eaLnBrk="1" hangingPunct="1">
              <a:buFont typeface="Wingdings" pitchFamily="2" charset="2"/>
              <a:buNone/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структуре бубрега</a:t>
            </a: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к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оје</a:t>
            </a:r>
            <a:r>
              <a:rPr lang="en-U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трај</a:t>
            </a:r>
            <a:r>
              <a:rPr lang="en-U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e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преко три месеца и/или</a:t>
            </a:r>
            <a:endParaRPr lang="sr-Cyrl-RS" sz="24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смањење</a:t>
            </a: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јачине</a:t>
            </a:r>
            <a:r>
              <a:rPr lang="en-U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гломерулске филтрације испод 60</a:t>
            </a:r>
            <a:endParaRPr lang="en-US" sz="24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pPr eaLnBrk="1" hangingPunct="1">
              <a:buFontTx/>
              <a:buNone/>
            </a:pPr>
            <a:r>
              <a:rPr lang="en-US" sz="24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ml</a:t>
            </a:r>
            <a:r>
              <a:rPr lang="sr-Cyrl-CS" sz="24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/</a:t>
            </a:r>
            <a:r>
              <a:rPr lang="en-US" sz="24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min</a:t>
            </a:r>
            <a:r>
              <a:rPr lang="sr-Cyrl-CS" sz="24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/1,73</a:t>
            </a:r>
            <a:r>
              <a:rPr lang="en-US" sz="2400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m</a:t>
            </a:r>
            <a:r>
              <a:rPr lang="sr-Cyrl-CS" sz="2400" i="1" baseline="30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2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719688" y="3665848"/>
            <a:ext cx="43111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i="1" dirty="0" err="1" smtClean="0">
                <a:solidFill>
                  <a:srgbClr val="19324B"/>
                </a:solidFill>
              </a:rPr>
              <a:t>KDIGO</a:t>
            </a:r>
            <a:r>
              <a:rPr lang="en-US" i="1" dirty="0" smtClean="0">
                <a:solidFill>
                  <a:srgbClr val="19324B"/>
                </a:solidFill>
              </a:rPr>
              <a:t> 2012 Clinical Practice Gui</a:t>
            </a:r>
            <a:r>
              <a:rPr lang="en-US" i="1" dirty="0" smtClean="0">
                <a:solidFill>
                  <a:srgbClr val="464400"/>
                </a:solidFill>
              </a:rPr>
              <a:t>deline</a:t>
            </a:r>
            <a:endParaRPr lang="en-US" i="1" dirty="0">
              <a:solidFill>
                <a:srgbClr val="4644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90800" y="4662488"/>
            <a:ext cx="655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en-US" i="1" dirty="0" smtClean="0">
                <a:solidFill>
                  <a:srgbClr val="19324B"/>
                </a:solidFill>
              </a:rPr>
              <a:t>Kidney </a:t>
            </a:r>
            <a:r>
              <a:rPr lang="en-US" i="1" dirty="0" err="1" smtClean="0">
                <a:solidFill>
                  <a:srgbClr val="19324B"/>
                </a:solidFill>
              </a:rPr>
              <a:t>Int</a:t>
            </a:r>
            <a:r>
              <a:rPr lang="sr-Cyrl-RS" i="1" dirty="0" smtClean="0">
                <a:solidFill>
                  <a:srgbClr val="19324B"/>
                </a:solidFill>
              </a:rPr>
              <a:t> </a:t>
            </a:r>
            <a:r>
              <a:rPr lang="en-US" i="1" dirty="0" smtClean="0">
                <a:solidFill>
                  <a:srgbClr val="19324B"/>
                </a:solidFill>
              </a:rPr>
              <a:t>Supplements 2013</a:t>
            </a:r>
            <a:r>
              <a:rPr lang="sr-Cyrl-RS" i="1" dirty="0" smtClean="0">
                <a:solidFill>
                  <a:srgbClr val="19324B"/>
                </a:solidFill>
              </a:rPr>
              <a:t>;</a:t>
            </a:r>
            <a:r>
              <a:rPr lang="en-US" i="1" dirty="0" smtClean="0">
                <a:solidFill>
                  <a:srgbClr val="19324B"/>
                </a:solidFill>
              </a:rPr>
              <a:t> 3</a:t>
            </a:r>
            <a:r>
              <a:rPr lang="sr-Cyrl-RS" i="1" dirty="0" smtClean="0">
                <a:solidFill>
                  <a:srgbClr val="19324B"/>
                </a:solidFill>
              </a:rPr>
              <a:t>(</a:t>
            </a:r>
            <a:r>
              <a:rPr lang="en-US" i="1" dirty="0" smtClean="0">
                <a:solidFill>
                  <a:srgbClr val="19324B"/>
                </a:solidFill>
              </a:rPr>
              <a:t>2</a:t>
            </a:r>
            <a:r>
              <a:rPr lang="sr-Cyrl-RS" i="1" dirty="0" smtClean="0">
                <a:solidFill>
                  <a:srgbClr val="19324B"/>
                </a:solidFill>
              </a:rPr>
              <a:t>).</a:t>
            </a:r>
            <a:r>
              <a:rPr lang="en-US" i="1" dirty="0" smtClean="0">
                <a:solidFill>
                  <a:srgbClr val="19324B"/>
                </a:solidFill>
              </a:rPr>
              <a:t> </a:t>
            </a:r>
            <a:endParaRPr lang="en-US" b="1" i="1" dirty="0">
              <a:solidFill>
                <a:srgbClr val="1932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555" y="0"/>
            <a:ext cx="617220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Cyrl-RS" sz="3000" b="1" dirty="0" smtClean="0">
                <a:solidFill>
                  <a:schemeClr val="accent5">
                    <a:lumMod val="50000"/>
                  </a:schemeClr>
                </a:solidFill>
              </a:rPr>
              <a:t>Мерење екскреторне функције бубрега</a:t>
            </a: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756" y="857250"/>
            <a:ext cx="7627717" cy="3394472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Измерена </a:t>
            </a:r>
            <a:r>
              <a:rPr lang="sr-Cyrl-RS" sz="1800" dirty="0"/>
              <a:t>вредност ЈГФ </a:t>
            </a:r>
            <a:r>
              <a:rPr lang="sr-Cyrl-RS" sz="1800" dirty="0" smtClean="0"/>
              <a:t>(процењена ЈГФ) </a:t>
            </a:r>
            <a:r>
              <a:rPr lang="sr-Cyrl-RS" sz="1800" dirty="0"/>
              <a:t>варира у зависности од година старости, пола, мишићне масе, уноса протеина </a:t>
            </a:r>
            <a:r>
              <a:rPr lang="sr-Cyrl-RS" sz="1800" dirty="0" smtClean="0"/>
              <a:t>храном</a:t>
            </a:r>
          </a:p>
          <a:p>
            <a:pPr>
              <a:spcBef>
                <a:spcPts val="45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ЈГФ </a:t>
            </a:r>
            <a:r>
              <a:rPr lang="sr-Cyrl-RS" sz="1800" dirty="0"/>
              <a:t>се може измерити егзогеним и ендогеним маркерима који се екскретују на нивоу </a:t>
            </a:r>
            <a:r>
              <a:rPr lang="sr-Cyrl-RS" sz="1800" dirty="0" smtClean="0"/>
              <a:t>гломерула</a:t>
            </a:r>
          </a:p>
          <a:p>
            <a:pPr>
              <a:spcBef>
                <a:spcPts val="45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Последњих </a:t>
            </a:r>
            <a:r>
              <a:rPr lang="sr-Cyrl-RS" sz="1800" dirty="0"/>
              <a:t>година препоручује се одређивање </a:t>
            </a:r>
            <a:r>
              <a:rPr lang="sr-Cyrl-RS" sz="1800" dirty="0" smtClean="0"/>
              <a:t>цистатина </a:t>
            </a:r>
            <a:r>
              <a:rPr lang="sr-Cyrl-RS" sz="1800" dirty="0"/>
              <a:t>Ц у серуму као поузданог маркера од </a:t>
            </a:r>
            <a:r>
              <a:rPr lang="sr-Cyrl-RS" sz="1800" dirty="0" smtClean="0"/>
              <a:t>креатинина</a:t>
            </a:r>
          </a:p>
          <a:p>
            <a:pPr>
              <a:spcBef>
                <a:spcPts val="45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Препорука </a:t>
            </a:r>
            <a:r>
              <a:rPr lang="sr-Cyrl-RS" sz="1800" dirty="0"/>
              <a:t>је да се цистатин Ц одреди код особа са ЈГФ испод 60 мл/мин који немају ниједан други знак оштећења бубрега и уколико је вредност ЈГФ на бази циста Ц мања од 60 мл/мин/1,73 м</a:t>
            </a:r>
            <a:r>
              <a:rPr lang="sr-Cyrl-RS" sz="1800" baseline="30000" dirty="0"/>
              <a:t>2</a:t>
            </a:r>
            <a:r>
              <a:rPr lang="sr-Cyrl-RS" sz="1800" dirty="0"/>
              <a:t>, постоји снижена функција бубрега.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544606" y="3646026"/>
            <a:ext cx="8205854" cy="1578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  <a:buClr>
                <a:schemeClr val="accent5">
                  <a:lumMod val="50000"/>
                </a:schemeClr>
              </a:buClr>
              <a:buSzPct val="130000"/>
              <a:defRPr/>
            </a:pPr>
            <a:r>
              <a:rPr lang="sr-Cyrl-RS" sz="2300" dirty="0" smtClean="0">
                <a:solidFill>
                  <a:srgbClr val="FF0000"/>
                </a:solidFill>
              </a:rPr>
              <a:t>У </a:t>
            </a:r>
            <a:r>
              <a:rPr lang="sr-Cyrl-RS" sz="2300" dirty="0">
                <a:solidFill>
                  <a:srgbClr val="FF0000"/>
                </a:solidFill>
              </a:rPr>
              <a:t>свакодневном </a:t>
            </a:r>
            <a:r>
              <a:rPr lang="sr-Cyrl-RS" sz="2300" dirty="0" smtClean="0">
                <a:solidFill>
                  <a:srgbClr val="FF0000"/>
                </a:solidFill>
              </a:rPr>
              <a:t>раду већина </a:t>
            </a:r>
            <a:r>
              <a:rPr lang="sr-Cyrl-RS" sz="2300" dirty="0">
                <a:solidFill>
                  <a:srgbClr val="FF0000"/>
                </a:solidFill>
              </a:rPr>
              <a:t>водича препоручује да </a:t>
            </a:r>
            <a:r>
              <a:rPr lang="sr-Cyrl-RS" sz="2300" dirty="0" smtClean="0">
                <a:solidFill>
                  <a:srgbClr val="FF0000"/>
                </a:solidFill>
              </a:rPr>
              <a:t>је </a:t>
            </a:r>
            <a:r>
              <a:rPr lang="sr-Cyrl-RS" sz="2300" b="1" dirty="0" smtClean="0">
                <a:solidFill>
                  <a:srgbClr val="FF0000"/>
                </a:solidFill>
              </a:rPr>
              <a:t>одређивање ЈГФ помоћу формула (</a:t>
            </a:r>
            <a:r>
              <a:rPr lang="sr-Cyrl-RS" sz="2300" dirty="0" smtClean="0">
                <a:solidFill>
                  <a:srgbClr val="FF0000"/>
                </a:solidFill>
              </a:rPr>
              <a:t>доступне на интернету), а </a:t>
            </a:r>
            <a:r>
              <a:rPr lang="sr-Cyrl-RS" sz="2300" b="1" dirty="0" smtClean="0">
                <a:solidFill>
                  <a:srgbClr val="FF0000"/>
                </a:solidFill>
              </a:rPr>
              <a:t>на основу концентрације </a:t>
            </a:r>
            <a:r>
              <a:rPr lang="sr-Cyrl-RS" sz="2300" b="1" dirty="0">
                <a:solidFill>
                  <a:srgbClr val="FF0000"/>
                </a:solidFill>
              </a:rPr>
              <a:t>креатинина у </a:t>
            </a:r>
            <a:r>
              <a:rPr lang="sr-Cyrl-RS" sz="2300" b="1" dirty="0" smtClean="0">
                <a:solidFill>
                  <a:srgbClr val="FF0000"/>
                </a:solidFill>
              </a:rPr>
              <a:t>серуму, као поуздан </a:t>
            </a:r>
            <a:r>
              <a:rPr lang="sr-Cyrl-RS" sz="2300" b="1" dirty="0">
                <a:solidFill>
                  <a:srgbClr val="FF0000"/>
                </a:solidFill>
              </a:rPr>
              <a:t>показатељ функције </a:t>
            </a:r>
            <a:r>
              <a:rPr lang="sr-Cyrl-RS" sz="2300" b="1" dirty="0" smtClean="0">
                <a:solidFill>
                  <a:srgbClr val="FF0000"/>
                </a:solidFill>
              </a:rPr>
              <a:t>бубрега</a:t>
            </a:r>
            <a:r>
              <a:rPr lang="sr-Cyrl-RS" sz="2300" dirty="0" smtClean="0">
                <a:solidFill>
                  <a:srgbClr val="FF0000"/>
                </a:solidFill>
              </a:rPr>
              <a:t>. </a:t>
            </a:r>
            <a:endParaRPr lang="sr-Cyrl-R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765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18" y="161515"/>
            <a:ext cx="8246070" cy="763526"/>
          </a:xfrm>
        </p:spPr>
        <p:txBody>
          <a:bodyPr/>
          <a:lstStyle/>
          <a:p>
            <a:pPr>
              <a:defRPr/>
            </a:pPr>
            <a:r>
              <a:rPr lang="sr-Cyrl-RS" b="1" dirty="0" smtClean="0">
                <a:solidFill>
                  <a:schemeClr val="accent5">
                    <a:lumMod val="50000"/>
                  </a:schemeClr>
                </a:solidFill>
              </a:rPr>
              <a:t>Индикације за одређивање ЈГФ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81" y="925040"/>
            <a:ext cx="7569843" cy="421845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Болесници </a:t>
            </a:r>
            <a:r>
              <a:rPr lang="sr-Cyrl-RS" sz="1800" dirty="0"/>
              <a:t>који имају обољење </a:t>
            </a:r>
            <a:r>
              <a:rPr lang="sr-Cyrl-RS" sz="1800" dirty="0" smtClean="0"/>
              <a:t>бубрега</a:t>
            </a:r>
          </a:p>
          <a:p>
            <a:pPr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Стања </a:t>
            </a:r>
            <a:r>
              <a:rPr lang="sr-Cyrl-RS" sz="1800" dirty="0"/>
              <a:t>повезана са повећаним ризиком за развој ХББ, </a:t>
            </a:r>
            <a:r>
              <a:rPr lang="sr-Cyrl-RS" sz="1800" dirty="0" smtClean="0"/>
              <a:t>посебно:</a:t>
            </a:r>
          </a:p>
          <a:p>
            <a:pPr lvl="1"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хипертензија, </a:t>
            </a:r>
          </a:p>
          <a:p>
            <a:pPr lvl="1"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дијабетес, </a:t>
            </a:r>
          </a:p>
          <a:p>
            <a:pPr lvl="1"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срчана инсуфицијенција </a:t>
            </a:r>
          </a:p>
          <a:p>
            <a:pPr lvl="1"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исхемијске </a:t>
            </a:r>
            <a:r>
              <a:rPr lang="sr-Cyrl-RS" sz="1800" dirty="0"/>
              <a:t>васкуларне </a:t>
            </a:r>
            <a:r>
              <a:rPr lang="sr-Cyrl-RS" sz="1800" dirty="0" smtClean="0"/>
              <a:t>болести </a:t>
            </a:r>
          </a:p>
          <a:p>
            <a:pPr lvl="1"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стања </a:t>
            </a:r>
            <a:r>
              <a:rPr lang="sr-Cyrl-RS" sz="1800" dirty="0"/>
              <a:t>у којима постоји ризик од опструктивне уропатије (каменци, увећана простата, неурогена бешика итд</a:t>
            </a:r>
            <a:r>
              <a:rPr lang="sr-Cyrl-RS" sz="1800" dirty="0" smtClean="0"/>
              <a:t>.)</a:t>
            </a:r>
          </a:p>
          <a:p>
            <a:pPr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Примена </a:t>
            </a:r>
            <a:r>
              <a:rPr lang="sr-Cyrl-RS" sz="1800" dirty="0"/>
              <a:t>нефротоксичних лекова (аминогликозиди, калцинеурински инхибитори, нестероидни антиинфламаторни лекови, 5-АСА</a:t>
            </a:r>
            <a:r>
              <a:rPr lang="sr-Cyrl-RS" sz="1800" dirty="0" smtClean="0"/>
              <a:t>)</a:t>
            </a:r>
          </a:p>
          <a:p>
            <a:pPr>
              <a:spcBef>
                <a:spcPts val="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sr-Cyrl-RS" sz="1800" dirty="0" smtClean="0"/>
              <a:t>Планирана </a:t>
            </a:r>
            <a:r>
              <a:rPr lang="sr-Cyrl-RS" sz="1800" dirty="0"/>
              <a:t>хируршка </a:t>
            </a:r>
            <a:r>
              <a:rPr lang="sr-Cyrl-RS" sz="1800" dirty="0" smtClean="0"/>
              <a:t>интервенција, инвазивна </a:t>
            </a:r>
            <a:r>
              <a:rPr lang="sr-Cyrl-RS" sz="1800" dirty="0"/>
              <a:t>дијагностичка процедура укључујући </a:t>
            </a:r>
            <a:r>
              <a:rPr lang="sr-Cyrl-RS" sz="1800" dirty="0" smtClean="0"/>
              <a:t>или </a:t>
            </a:r>
            <a:r>
              <a:rPr lang="sr-Cyrl-RS" sz="1800" dirty="0"/>
              <a:t>радиоконтрастна средства</a:t>
            </a: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13089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en-US" sz="2700" dirty="0" smtClean="0">
                <a:latin typeface="Arial" pitchFamily="34" charset="0"/>
                <a:cs typeface="Arial" pitchFamily="34" charset="0"/>
              </a:rPr>
              <a:t>Недостаци формула за процену ЈГФ</a:t>
            </a:r>
            <a:endParaRPr lang="en-US" altLang="en-US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en-US" sz="2400" dirty="0">
                <a:latin typeface="Arial" pitchFamily="34" charset="0"/>
                <a:cs typeface="Arial" pitchFamily="34" charset="0"/>
              </a:rPr>
              <a:t>Нису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поуздане </a:t>
            </a:r>
            <a:r>
              <a:rPr lang="ru-RU" altLang="en-US" sz="2400" dirty="0">
                <a:latin typeface="Arial" pitchFamily="34" charset="0"/>
                <a:cs typeface="Arial" pitchFamily="34" charset="0"/>
              </a:rPr>
              <a:t>код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болесника са:</a:t>
            </a:r>
          </a:p>
          <a:p>
            <a:pPr marL="522288">
              <a:buFont typeface="Wingdings" panose="05000000000000000000" pitchFamily="2" charset="2"/>
              <a:buChar char="v"/>
            </a:pP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ЈГФ изнад </a:t>
            </a:r>
            <a:r>
              <a:rPr lang="ru-RU" altLang="en-US" sz="2400" dirty="0">
                <a:latin typeface="Arial" pitchFamily="34" charset="0"/>
                <a:cs typeface="Arial" pitchFamily="34" charset="0"/>
              </a:rPr>
              <a:t>60 мл/мин/1,73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alt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522288">
              <a:buFont typeface="Wingdings" panose="05000000000000000000" pitchFamily="2" charset="2"/>
              <a:buChar char="v"/>
            </a:pP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брзим </a:t>
            </a:r>
            <a:r>
              <a:rPr lang="ru-RU" altLang="en-US" sz="2400" dirty="0">
                <a:latin typeface="Arial" pitchFamily="34" charset="0"/>
                <a:cs typeface="Arial" pitchFamily="34" charset="0"/>
              </a:rPr>
              <a:t>променама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креатинина: акутно оштећење бубрега</a:t>
            </a:r>
          </a:p>
          <a:p>
            <a:pPr marL="522288">
              <a:buFont typeface="Wingdings" panose="05000000000000000000" pitchFamily="2" charset="2"/>
              <a:buChar char="v"/>
            </a:pP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променама </a:t>
            </a:r>
            <a:r>
              <a:rPr lang="ru-RU" altLang="en-US" sz="2400" dirty="0">
                <a:latin typeface="Arial" pitchFamily="34" charset="0"/>
                <a:cs typeface="Arial" pitchFamily="34" charset="0"/>
              </a:rPr>
              <a:t>у мишићној маси: кахексија,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параплегија</a:t>
            </a:r>
          </a:p>
          <a:p>
            <a:pPr marL="522288">
              <a:buFont typeface="Wingdings" panose="05000000000000000000" pitchFamily="2" charset="2"/>
              <a:buChar char="v"/>
            </a:pP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млађих </a:t>
            </a:r>
            <a:r>
              <a:rPr lang="ru-RU" altLang="en-US" sz="2400" dirty="0">
                <a:latin typeface="Arial" pitchFamily="34" charset="0"/>
                <a:cs typeface="Arial" pitchFamily="34" charset="0"/>
              </a:rPr>
              <a:t>од </a:t>
            </a: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18, или старији од 80 година</a:t>
            </a:r>
          </a:p>
          <a:p>
            <a:pPr marL="522288">
              <a:buFont typeface="Wingdings" panose="05000000000000000000" pitchFamily="2" charset="2"/>
              <a:buChar char="v"/>
            </a:pPr>
            <a:r>
              <a:rPr lang="ru-RU" altLang="en-US" sz="2400" dirty="0" smtClean="0">
                <a:latin typeface="Arial" pitchFamily="34" charset="0"/>
                <a:cs typeface="Arial" pitchFamily="34" charset="0"/>
              </a:rPr>
              <a:t>раса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21238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57350" y="1371600"/>
            <a:ext cx="5829300" cy="110251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r-Cyrl-RS" dirty="0" smtClean="0">
                <a:solidFill>
                  <a:schemeClr val="accent5">
                    <a:lumMod val="50000"/>
                  </a:schemeClr>
                </a:solidFill>
              </a:rPr>
              <a:t>Ако се тест тракама открије патолошки налаз у мокраћи</a:t>
            </a:r>
            <a:r>
              <a:rPr lang="x-none" dirty="0" smtClean="0">
                <a:solidFill>
                  <a:schemeClr val="accent5">
                    <a:lumMod val="50000"/>
                  </a:schemeClr>
                </a:solidFill>
              </a:rPr>
              <a:t>....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71700" y="2688431"/>
            <a:ext cx="4800600" cy="131445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x-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...</a:t>
            </a:r>
            <a:r>
              <a:rPr lang="sr-Cyrl-R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треба да се провери одговарајућим биохемијским анализама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87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37735" y="2160359"/>
            <a:ext cx="5053781" cy="2305934"/>
          </a:xfrm>
        </p:spPr>
        <p:txBody>
          <a:bodyPr/>
          <a:lstStyle/>
          <a:p>
            <a:pPr>
              <a:buNone/>
            </a:pPr>
            <a:r>
              <a:rPr lang="sr-Cyrl-RS" dirty="0" smtClean="0"/>
              <a:t>Перзистентна протеинурија</a:t>
            </a:r>
          </a:p>
          <a:p>
            <a:pPr>
              <a:buNone/>
            </a:pPr>
            <a:endParaRPr lang="sr-Cyrl-RS" dirty="0"/>
          </a:p>
          <a:p>
            <a:pPr>
              <a:buNone/>
            </a:pPr>
            <a:endParaRPr lang="sr-Cyrl-RS" dirty="0" smtClean="0"/>
          </a:p>
          <a:p>
            <a:pPr algn="ctr">
              <a:buNone/>
            </a:pPr>
            <a:r>
              <a:rPr lang="sr-Cyrl-RS" dirty="0" smtClean="0"/>
              <a:t>Захтева испитивање</a:t>
            </a:r>
          </a:p>
          <a:p>
            <a:pPr>
              <a:buNone/>
            </a:pPr>
            <a:endParaRPr lang="sr-Cyrl-RS" dirty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Присуство протеинурије у два или више узорака урина у размаку од 1-2 недеље...</a:t>
            </a:r>
            <a:endParaRPr 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3835079" y="1390332"/>
            <a:ext cx="914400" cy="93618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815788" y="2628449"/>
            <a:ext cx="914400" cy="117962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940" y="103891"/>
            <a:ext cx="8246070" cy="763526"/>
          </a:xfrm>
        </p:spPr>
        <p:txBody>
          <a:bodyPr>
            <a:normAutofit/>
          </a:bodyPr>
          <a:lstStyle/>
          <a:p>
            <a:r>
              <a:rPr lang="sr-Cyrl-RS" dirty="0" smtClean="0"/>
              <a:t>Албуминурија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9301" y="1066801"/>
            <a:ext cx="8246070" cy="267928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Субклиничко излучивање албумина </a:t>
            </a:r>
            <a:r>
              <a:rPr lang="ru-RU" dirty="0" smtClean="0"/>
              <a:t>30-300 мг/д </a:t>
            </a:r>
            <a:r>
              <a:rPr lang="ru-RU" dirty="0"/>
              <a:t>у одсуству </a:t>
            </a:r>
            <a:r>
              <a:rPr lang="ru-RU" dirty="0" smtClean="0"/>
              <a:t>уринарне инфекције </a:t>
            </a:r>
            <a:r>
              <a:rPr lang="ru-RU" dirty="0"/>
              <a:t>или срчане слабости  </a:t>
            </a:r>
            <a:endParaRPr lang="ru-RU" dirty="0" smtClean="0"/>
          </a:p>
          <a:p>
            <a:r>
              <a:rPr lang="ru-RU" dirty="0" smtClean="0"/>
              <a:t>Повећано </a:t>
            </a:r>
            <a:r>
              <a:rPr lang="ru-RU" dirty="0"/>
              <a:t>излучивање </a:t>
            </a:r>
            <a:r>
              <a:rPr lang="ru-RU" dirty="0" smtClean="0"/>
              <a:t>албумина </a:t>
            </a:r>
            <a:r>
              <a:rPr lang="ru-RU" dirty="0"/>
              <a:t>је:  </a:t>
            </a:r>
            <a:endParaRPr lang="ru-RU" dirty="0" smtClean="0"/>
          </a:p>
          <a:p>
            <a:pPr lvl="1"/>
            <a:r>
              <a:rPr lang="ru-RU" dirty="0" smtClean="0"/>
              <a:t>рани </a:t>
            </a:r>
            <a:r>
              <a:rPr lang="ru-RU" dirty="0"/>
              <a:t>знак болести бубрега  </a:t>
            </a:r>
            <a:endParaRPr lang="ru-RU" dirty="0" smtClean="0"/>
          </a:p>
          <a:p>
            <a:pPr lvl="1"/>
            <a:r>
              <a:rPr lang="ru-RU" dirty="0" smtClean="0"/>
              <a:t>значајан </a:t>
            </a:r>
            <a:r>
              <a:rPr lang="ru-RU" dirty="0"/>
              <a:t>фактор напредовања </a:t>
            </a:r>
            <a:r>
              <a:rPr lang="ru-RU" dirty="0" smtClean="0"/>
              <a:t>болести бубрега  </a:t>
            </a:r>
          </a:p>
          <a:p>
            <a:pPr lvl="1"/>
            <a:r>
              <a:rPr lang="ru-RU" dirty="0" smtClean="0"/>
              <a:t>фактор </a:t>
            </a:r>
            <a:r>
              <a:rPr lang="ru-RU" dirty="0"/>
              <a:t>ризика за </a:t>
            </a:r>
            <a:r>
              <a:rPr lang="ru-RU" dirty="0" smtClean="0"/>
              <a:t>кардиоваскуларно </a:t>
            </a:r>
            <a:r>
              <a:rPr lang="ru-RU" dirty="0"/>
              <a:t>обољење и </a:t>
            </a:r>
            <a:r>
              <a:rPr lang="ru-RU" dirty="0" smtClean="0"/>
              <a:t>смртност</a:t>
            </a:r>
          </a:p>
          <a:p>
            <a:endParaRPr lang="ru-RU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03160" y="3647769"/>
            <a:ext cx="9095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Албуминурија се пожељнија од </a:t>
            </a:r>
            <a:r>
              <a:rPr lang="ru-RU" dirty="0" smtClean="0"/>
              <a:t>укупне протеинурије, </a:t>
            </a:r>
            <a:r>
              <a:rPr lang="ru-RU" dirty="0"/>
              <a:t>али може мерити и једно и друго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Поновити мерења ради побољшања </a:t>
            </a:r>
            <a:r>
              <a:rPr lang="ru-RU" dirty="0"/>
              <a:t>прецизности</a:t>
            </a:r>
            <a:endParaRPr lang="en-US" dirty="0"/>
          </a:p>
          <a:p>
            <a:endParaRPr lang="sr-Cyrl-RS" dirty="0"/>
          </a:p>
        </p:txBody>
      </p:sp>
    </p:spTree>
    <p:extLst>
      <p:ext uri="{BB962C8B-B14F-4D97-AF65-F5344CB8AC3E}">
        <p14:creationId xmlns="" xmlns:p14="http://schemas.microsoft.com/office/powerpoint/2010/main" val="1545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201328"/>
            <a:ext cx="9144000" cy="1477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процену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албуминурије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свакодневној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пракси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препоручује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одређивање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односа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концентрације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албумина</a:t>
            </a:r>
            <a:r>
              <a:rPr 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креатинина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било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ком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узорку</a:t>
            </a: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урина</a:t>
            </a:r>
            <a:r>
              <a:rPr lang="sr-Latn-M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Cyrl-RS" sz="2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1" y="36576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040902" y="3265740"/>
            <a:ext cx="47841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indent="-515938">
              <a:lnSpc>
                <a:spcPct val="110000"/>
              </a:lnSpc>
              <a:defRPr/>
            </a:pPr>
            <a:r>
              <a:rPr lang="sr-Cyrl-R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концентрација албумина у урину</a:t>
            </a:r>
            <a:endParaRPr lang="en-US" sz="20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5938" indent="-515938">
              <a:lnSpc>
                <a:spcPct val="110000"/>
              </a:lnSpc>
              <a:defRPr/>
            </a:pPr>
            <a:r>
              <a:rPr lang="sr-Cyrl-R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концентрација креатинина у урину</a:t>
            </a:r>
            <a:r>
              <a:rPr lang="sr-Latn-RS" sz="2000" b="1" dirty="0" smtClean="0">
                <a:solidFill>
                  <a:srgbClr val="3635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>
            <a:stCxn id="5" idx="1"/>
          </p:cNvCxnSpPr>
          <p:nvPr/>
        </p:nvCxnSpPr>
        <p:spPr>
          <a:xfrm rot="10800000" flipH="1">
            <a:off x="2040902" y="3619899"/>
            <a:ext cx="4576714" cy="305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64750" y="34030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/>
              <a:t>=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Вредности албуминурије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6984218"/>
              </p:ext>
            </p:extLst>
          </p:nvPr>
        </p:nvGraphicFramePr>
        <p:xfrm>
          <a:off x="160255" y="1381246"/>
          <a:ext cx="8578392" cy="3389011"/>
        </p:xfrm>
        <a:graphic>
          <a:graphicData uri="http://schemas.openxmlformats.org/drawingml/2006/table">
            <a:tbl>
              <a:tblPr/>
              <a:tblGrid>
                <a:gridCol w="20167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331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331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54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723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Стадијуми албуминурије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Излучивање</a:t>
                      </a:r>
                      <a:endParaRPr kumimoji="0" lang="sr-Cyrl-C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sr-Cyrl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/дан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</a:t>
                      </a:r>
                      <a:r>
                        <a:rPr kumimoji="0" lang="sr-Cyrl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sr-Cyrl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креат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&lt;30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</a:t>
                      </a:r>
                      <a:r>
                        <a:rPr kumimoji="0" lang="sr-Cyrl-R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нормална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30-300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3-30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&gt;300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веома висока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398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29205" y="425054"/>
            <a:ext cx="7928658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defRPr/>
            </a:pPr>
            <a:r>
              <a:rPr lang="sr-Cyrl-RS" sz="24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Албуминурија </a:t>
            </a:r>
            <a:r>
              <a:rPr lang="x-none" sz="24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je </a:t>
            </a:r>
            <a:r>
              <a:rPr lang="sr-Cyrl-RS" sz="24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удружена са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: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  <a:p>
            <a:pPr eaLnBrk="1" hangingPunct="1">
              <a:lnSpc>
                <a:spcPct val="40000"/>
              </a:lnSpc>
              <a:buClr>
                <a:schemeClr val="accent5">
                  <a:lumMod val="50000"/>
                </a:schemeClr>
              </a:buClr>
              <a:buSzPct val="150000"/>
              <a:defRPr/>
            </a:pP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buFontTx/>
              <a:buChar char="•"/>
              <a:defRPr/>
            </a:pPr>
            <a:r>
              <a:rPr lang="en-US" sz="2400" dirty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лошом гликорегулацијом</a:t>
            </a:r>
            <a:r>
              <a:rPr lang="sr-Cyrl-RS" sz="2400" dirty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у</a:t>
            </a:r>
            <a:r>
              <a:rPr lang="x-none" sz="2400" smtClean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Д</a:t>
            </a:r>
            <a:r>
              <a:rPr lang="x-none" sz="2400" smtClean="0">
                <a:cs typeface="Arial" charset="0"/>
              </a:rPr>
              <a:t>M </a:t>
            </a:r>
            <a:r>
              <a:rPr lang="x-none" sz="2400" dirty="0" smtClean="0">
                <a:cs typeface="Arial" charset="0"/>
              </a:rPr>
              <a:t>1</a:t>
            </a:r>
            <a:r>
              <a:rPr lang="sr-Cyrl-RS" sz="2400" dirty="0" smtClean="0">
                <a:cs typeface="Arial" charset="0"/>
              </a:rPr>
              <a:t> и ДМ2</a:t>
            </a:r>
            <a:r>
              <a:rPr lang="x-none" sz="2400" smtClean="0">
                <a:cs typeface="Arial" charset="0"/>
              </a:rPr>
              <a:t>              </a:t>
            </a:r>
            <a:r>
              <a:rPr lang="sr-Cyrl-RS" sz="2400" dirty="0" smtClean="0">
                <a:cs typeface="Arial" charset="0"/>
              </a:rPr>
              <a:t>			</a:t>
            </a:r>
            <a:r>
              <a:rPr lang="en-US" sz="2400" dirty="0" smtClean="0">
                <a:cs typeface="Arial" charset="0"/>
              </a:rPr>
              <a:t>(</a:t>
            </a:r>
            <a:r>
              <a:rPr lang="en-US" sz="2400" i="1" dirty="0">
                <a:cs typeface="Arial" charset="0"/>
              </a:rPr>
              <a:t>Mortensen et al, </a:t>
            </a:r>
            <a:r>
              <a:rPr lang="en-US" sz="2400" i="1" dirty="0" smtClean="0">
                <a:cs typeface="Arial" charset="0"/>
              </a:rPr>
              <a:t>’90</a:t>
            </a:r>
            <a:r>
              <a:rPr lang="sr-Cyrl-RS" sz="2400" i="1" dirty="0" smtClean="0">
                <a:cs typeface="Arial" charset="0"/>
              </a:rPr>
              <a:t>, </a:t>
            </a:r>
            <a:r>
              <a:rPr lang="en-US" sz="2400" i="1" dirty="0" smtClean="0">
                <a:cs typeface="Arial" charset="0"/>
              </a:rPr>
              <a:t>Mattock </a:t>
            </a:r>
            <a:r>
              <a:rPr lang="en-US" sz="2400" i="1" dirty="0">
                <a:cs typeface="Arial" charset="0"/>
              </a:rPr>
              <a:t>et al, </a:t>
            </a:r>
            <a:r>
              <a:rPr lang="en-US" sz="2400" i="1" dirty="0" smtClean="0">
                <a:cs typeface="Arial" charset="0"/>
              </a:rPr>
              <a:t>’88</a:t>
            </a:r>
            <a:r>
              <a:rPr lang="sr-Cyrl-RS" sz="2400" i="1" dirty="0" smtClean="0">
                <a:cs typeface="Arial" charset="0"/>
              </a:rPr>
              <a:t>, </a:t>
            </a:r>
            <a:r>
              <a:rPr lang="en-US" sz="2400" i="1" dirty="0" smtClean="0">
                <a:cs typeface="Arial" charset="0"/>
              </a:rPr>
              <a:t>)</a:t>
            </a: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buFontTx/>
              <a:buChar char="•"/>
              <a:defRPr/>
            </a:pPr>
            <a:r>
              <a:rPr lang="en-US" sz="2400" dirty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повишеним крвним притиском</a:t>
            </a: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defRPr/>
            </a:pPr>
            <a:r>
              <a:rPr lang="en-US" sz="2400" i="1" dirty="0">
                <a:cs typeface="Arial" charset="0"/>
              </a:rPr>
              <a:t>                                                    (</a:t>
            </a:r>
            <a:r>
              <a:rPr lang="en-US" sz="2400" i="1" dirty="0" err="1">
                <a:cs typeface="Arial" charset="0"/>
              </a:rPr>
              <a:t>Mogensen</a:t>
            </a:r>
            <a:r>
              <a:rPr lang="en-US" sz="2400" i="1" dirty="0">
                <a:cs typeface="Arial" charset="0"/>
              </a:rPr>
              <a:t> et al, 1992)</a:t>
            </a: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buFontTx/>
              <a:buChar char="•"/>
              <a:defRPr/>
            </a:pPr>
            <a:r>
              <a:rPr lang="sr-Cyrl-RS" sz="2400" dirty="0" smtClean="0">
                <a:cs typeface="Arial" charset="0"/>
              </a:rPr>
              <a:t>поремећајем липида</a:t>
            </a: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defRPr/>
            </a:pPr>
            <a:r>
              <a:rPr lang="en-US" sz="2400" dirty="0">
                <a:cs typeface="Arial" charset="0"/>
              </a:rPr>
              <a:t>  </a:t>
            </a:r>
            <a:r>
              <a:rPr lang="sr-Cyrl-RS" sz="2400" dirty="0" smtClean="0">
                <a:cs typeface="Arial" charset="0"/>
              </a:rPr>
              <a:t>	</a:t>
            </a:r>
            <a:r>
              <a:rPr lang="en-US" sz="2400" dirty="0" smtClean="0">
                <a:cs typeface="Arial" charset="0"/>
              </a:rPr>
              <a:t>(total</a:t>
            </a:r>
            <a:r>
              <a:rPr lang="en-US" sz="2400" dirty="0">
                <a:cs typeface="Arial" charset="0"/>
              </a:rPr>
              <a:t>, LDL </a:t>
            </a:r>
            <a:r>
              <a:rPr lang="en-US" sz="2400" dirty="0" err="1">
                <a:cs typeface="Arial" charset="0"/>
              </a:rPr>
              <a:t>Tg</a:t>
            </a:r>
            <a:r>
              <a:rPr lang="en-US" sz="2400" dirty="0">
                <a:cs typeface="Arial" charset="0"/>
              </a:rPr>
              <a:t>, </a:t>
            </a:r>
            <a:r>
              <a:rPr lang="en-US" sz="2400" dirty="0" err="1">
                <a:cs typeface="Arial" charset="0"/>
              </a:rPr>
              <a:t>Lp</a:t>
            </a:r>
            <a:r>
              <a:rPr lang="en-US" sz="2400" dirty="0">
                <a:cs typeface="Arial" charset="0"/>
              </a:rPr>
              <a:t> (a), Apo A,  HDL </a:t>
            </a:r>
            <a:r>
              <a:rPr lang="en-US" sz="2400" dirty="0" err="1">
                <a:cs typeface="Arial" charset="0"/>
              </a:rPr>
              <a:t>Hol</a:t>
            </a:r>
            <a:r>
              <a:rPr lang="en-US" sz="2400" dirty="0" smtClean="0">
                <a:cs typeface="Arial" charset="0"/>
              </a:rPr>
              <a:t>)</a:t>
            </a:r>
            <a:endParaRPr lang="sr-Cyrl-RS" sz="2400" dirty="0" smtClean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defRPr/>
            </a:pP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buFontTx/>
              <a:buChar char="•"/>
              <a:defRPr/>
            </a:pPr>
            <a:r>
              <a:rPr lang="en-US" sz="2400" dirty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хиперкоагулабилношћу у</a:t>
            </a:r>
            <a:r>
              <a:rPr lang="en-US" sz="2400" dirty="0" smtClean="0">
                <a:cs typeface="Arial" charset="0"/>
              </a:rPr>
              <a:t> </a:t>
            </a:r>
            <a:r>
              <a:rPr lang="sr-Cyrl-RS" sz="2400" dirty="0" smtClean="0">
                <a:cs typeface="Arial" charset="0"/>
              </a:rPr>
              <a:t>ДМ 1 и ДМ2</a:t>
            </a:r>
            <a:r>
              <a:rPr lang="en-US" sz="2400" dirty="0" smtClean="0">
                <a:cs typeface="Arial" charset="0"/>
              </a:rPr>
              <a:t> </a:t>
            </a:r>
            <a:endParaRPr lang="en-US" sz="2400" dirty="0">
              <a:cs typeface="Arial" charset="0"/>
            </a:endParaRPr>
          </a:p>
          <a:p>
            <a:pPr eaLnBrk="1" hangingPunct="1">
              <a:buClr>
                <a:schemeClr val="accent5">
                  <a:lumMod val="50000"/>
                </a:schemeClr>
              </a:buClr>
              <a:buSzPct val="150000"/>
              <a:defRPr/>
            </a:pPr>
            <a:r>
              <a:rPr lang="en-US" sz="2400" dirty="0">
                <a:cs typeface="Arial" charset="0"/>
              </a:rPr>
              <a:t>                                            </a:t>
            </a:r>
            <a:r>
              <a:rPr lang="en-US" sz="2400" i="1" dirty="0">
                <a:cs typeface="Arial" charset="0"/>
              </a:rPr>
              <a:t>(Jansen, ‘89 </a:t>
            </a:r>
            <a:r>
              <a:rPr lang="en-US" sz="2400" i="1" dirty="0" err="1">
                <a:cs typeface="Arial" charset="0"/>
              </a:rPr>
              <a:t>Knobl</a:t>
            </a:r>
            <a:r>
              <a:rPr lang="en-US" sz="2400" i="1" dirty="0">
                <a:cs typeface="Arial" charset="0"/>
              </a:rPr>
              <a:t> et al, ‘93)</a:t>
            </a:r>
            <a:endParaRPr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17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0476" y="712840"/>
            <a:ext cx="8695034" cy="4272115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Рано откривање албуминурије код болесника са</a:t>
            </a:r>
          </a:p>
          <a:p>
            <a:pPr>
              <a:buNone/>
              <a:defRPr/>
            </a:pPr>
            <a:r>
              <a:rPr lang="sr-Cyrl-R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А</a:t>
            </a: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. хипертензијом =  откривање болесника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“</a:t>
            </a: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високог ризика”</a:t>
            </a:r>
          </a:p>
          <a:p>
            <a:pPr>
              <a:buNone/>
              <a:defRPr/>
            </a:pPr>
            <a:endParaRPr lang="sr-Cyrl-R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buNone/>
              <a:defRPr/>
            </a:pPr>
            <a:endParaRPr lang="sr-Cyrl-R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 algn="ctr">
              <a:buNone/>
              <a:defRPr/>
            </a:pP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агресивна терапија хипертензије</a:t>
            </a:r>
          </a:p>
          <a:p>
            <a:pPr algn="ctr">
              <a:buNone/>
              <a:defRPr/>
            </a:pP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      редовне контроле</a:t>
            </a:r>
          </a:p>
          <a:p>
            <a:pPr algn="ctr">
              <a:buNone/>
              <a:defRPr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buNone/>
              <a:defRPr/>
            </a:pP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Б.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 </a:t>
            </a: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ДМ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=</a:t>
            </a: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 не увек,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 </a:t>
            </a:r>
            <a:r>
              <a:rPr lang="sr-Cyrl-R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поред албуминурије треба одредити и ЈГФ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buNone/>
              <a:defRPr/>
            </a:pPr>
            <a:endParaRPr lang="en-US" sz="2400" dirty="0"/>
          </a:p>
        </p:txBody>
      </p:sp>
      <p:sp>
        <p:nvSpPr>
          <p:cNvPr id="7" name="Down Arrow 6"/>
          <p:cNvSpPr/>
          <p:nvPr/>
        </p:nvSpPr>
        <p:spPr>
          <a:xfrm>
            <a:off x="4302576" y="1727840"/>
            <a:ext cx="631596" cy="810705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4" y="829860"/>
            <a:ext cx="7211505" cy="3511061"/>
          </a:xfrm>
        </p:spPr>
        <p:txBody>
          <a:bodyPr/>
          <a:lstStyle/>
          <a:p>
            <a:pPr marL="57150" indent="-57150">
              <a:spcAft>
                <a:spcPts val="1000"/>
              </a:spcAft>
              <a:buNone/>
            </a:pPr>
            <a:r>
              <a:rPr lang="sr-Cyrl-R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Подела хроничне болести бубрега у  стадијуме на основу:</a:t>
            </a:r>
          </a:p>
          <a:p>
            <a:pPr marL="914400" lvl="1" indent="-514350">
              <a:spcAft>
                <a:spcPts val="1000"/>
              </a:spcAft>
              <a:buFont typeface="+mj-lt"/>
              <a:buAutoNum type="arabicPeriod"/>
            </a:pPr>
            <a:r>
              <a:rPr lang="sr-Cyrl-R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јачине гломерулске филтрације (ЈГФ) </a:t>
            </a:r>
          </a:p>
          <a:p>
            <a:pPr marL="914400" lvl="1" indent="-514350">
              <a:spcAft>
                <a:spcPts val="1000"/>
              </a:spcAft>
              <a:buFont typeface="+mj-lt"/>
              <a:buAutoNum type="arabicPeriod"/>
            </a:pPr>
            <a:r>
              <a:rPr lang="sr-Cyrl-RS" sz="2400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албуминурије</a:t>
            </a:r>
            <a:r>
              <a:rPr lang="sr-Cyrl-RS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sr-Cyrl-RS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85" y="133984"/>
            <a:ext cx="8246070" cy="763526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Фенотипске варијације болести бубрега код болесника са ДМ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92019508"/>
              </p:ext>
            </p:extLst>
          </p:nvPr>
        </p:nvGraphicFramePr>
        <p:xfrm>
          <a:off x="628650" y="877188"/>
          <a:ext cx="7886700" cy="3801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675">
                  <a:extLst>
                    <a:ext uri="{9D8B030D-6E8A-4147-A177-3AD203B41FA5}">
                      <a16:colId xmlns="" xmlns:a16="http://schemas.microsoft.com/office/drawing/2014/main" val="2641583681"/>
                    </a:ext>
                  </a:extLst>
                </a:gridCol>
                <a:gridCol w="1971675">
                  <a:extLst>
                    <a:ext uri="{9D8B030D-6E8A-4147-A177-3AD203B41FA5}">
                      <a16:colId xmlns="" xmlns:a16="http://schemas.microsoft.com/office/drawing/2014/main" val="3379866550"/>
                    </a:ext>
                  </a:extLst>
                </a:gridCol>
                <a:gridCol w="1971675">
                  <a:extLst>
                    <a:ext uri="{9D8B030D-6E8A-4147-A177-3AD203B41FA5}">
                      <a16:colId xmlns="" xmlns:a16="http://schemas.microsoft.com/office/drawing/2014/main" val="2260365329"/>
                    </a:ext>
                  </a:extLst>
                </a:gridCol>
                <a:gridCol w="1971675">
                  <a:extLst>
                    <a:ext uri="{9D8B030D-6E8A-4147-A177-3AD203B41FA5}">
                      <a16:colId xmlns="" xmlns:a16="http://schemas.microsoft.com/office/drawing/2014/main" val="4274500507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68580" marR="6858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2000" dirty="0" smtClean="0"/>
                        <a:t>Албуминурија</a:t>
                      </a:r>
                      <a:r>
                        <a:rPr lang="en-US" sz="2000" dirty="0" smtClean="0"/>
                        <a:t> </a:t>
                      </a:r>
                      <a:r>
                        <a:rPr lang="sr-Cyrl-RS" sz="2000" dirty="0" smtClean="0"/>
                        <a:t>(</a:t>
                      </a:r>
                      <a:r>
                        <a:rPr lang="en-US" sz="2000" baseline="0" dirty="0" smtClean="0"/>
                        <a:t>mg/  </a:t>
                      </a:r>
                      <a:r>
                        <a:rPr lang="en-US" sz="2000" baseline="0" dirty="0" err="1" smtClean="0"/>
                        <a:t>mmol</a:t>
                      </a:r>
                      <a:r>
                        <a:rPr lang="en-US" sz="2000" baseline="0" dirty="0" smtClean="0"/>
                        <a:t>) </a:t>
                      </a:r>
                      <a:r>
                        <a:rPr lang="sr-Cyrl-RS" sz="2000" baseline="0" dirty="0" smtClean="0"/>
                        <a:t>креатинина</a:t>
                      </a:r>
                      <a:endParaRPr lang="en-US" sz="2000" baseline="0" dirty="0" smtClean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9663308"/>
                  </a:ext>
                </a:extLst>
              </a:tr>
              <a:tr h="595865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ЈГФ</a:t>
                      </a:r>
                      <a:r>
                        <a:rPr lang="en-US" sz="2000" dirty="0" smtClean="0"/>
                        <a:t>, ml/min/1,73m</a:t>
                      </a:r>
                      <a:r>
                        <a:rPr lang="en-US" sz="2000" baseline="30000" dirty="0" smtClean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&lt;</a:t>
                      </a:r>
                      <a:r>
                        <a:rPr lang="en-US" sz="2000" baseline="0" dirty="0" smtClean="0"/>
                        <a:t> 3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3-30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&gt;30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4023487752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1: &gt; 90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779196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2: 60-</a:t>
                      </a:r>
                      <a:r>
                        <a:rPr lang="en-US" sz="2000" baseline="0" dirty="0" smtClean="0"/>
                        <a:t> 89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559073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3a:</a:t>
                      </a:r>
                      <a:r>
                        <a:rPr lang="en-US" sz="2000" baseline="0" dirty="0" smtClean="0"/>
                        <a:t> 45-59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404626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3b: 30- 44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4643901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4: 15-</a:t>
                      </a:r>
                      <a:r>
                        <a:rPr lang="en-US" sz="2000" baseline="0" dirty="0" smtClean="0"/>
                        <a:t> 29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7116916"/>
                  </a:ext>
                </a:extLst>
              </a:tr>
              <a:tr h="392962">
                <a:tc>
                  <a:txBody>
                    <a:bodyPr/>
                    <a:lstStyle/>
                    <a:p>
                      <a:r>
                        <a:rPr lang="sr-Cyrl-RS" sz="2000" dirty="0" smtClean="0"/>
                        <a:t>Г</a:t>
                      </a:r>
                      <a:r>
                        <a:rPr lang="en-US" sz="2000" dirty="0" smtClean="0"/>
                        <a:t>5: &lt; 15 (</a:t>
                      </a:r>
                      <a:r>
                        <a:rPr lang="sr-Cyrl-RS" sz="2000" dirty="0" smtClean="0"/>
                        <a:t>замена  рада бубрега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7802492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743200" y="2101258"/>
            <a:ext cx="4051005" cy="159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6451305" y="2112903"/>
            <a:ext cx="685800" cy="6858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137105" y="2442829"/>
            <a:ext cx="326951" cy="12213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581466" y="2120378"/>
            <a:ext cx="562196" cy="574159"/>
          </a:xfrm>
          <a:prstGeom prst="arc">
            <a:avLst>
              <a:gd name="adj1" fmla="val 16199996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Arc 13"/>
          <p:cNvSpPr/>
          <p:nvPr/>
        </p:nvSpPr>
        <p:spPr>
          <a:xfrm rot="5249468">
            <a:off x="5743735" y="2196533"/>
            <a:ext cx="432670" cy="357863"/>
          </a:xfrm>
          <a:prstGeom prst="arc">
            <a:avLst>
              <a:gd name="adj1" fmla="val 16199996"/>
              <a:gd name="adj2" fmla="val 2150095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360679" y="2599425"/>
            <a:ext cx="162063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43200" y="2137271"/>
            <a:ext cx="3708105" cy="17384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>
            <a:off x="2672762" y="2373349"/>
            <a:ext cx="1799558" cy="1360292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78193" y="2363361"/>
            <a:ext cx="282258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1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73060" y="2224862"/>
            <a:ext cx="195871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2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73059" y="3245505"/>
            <a:ext cx="269802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3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30379" y="3107006"/>
            <a:ext cx="191386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4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679" y="4847582"/>
            <a:ext cx="4762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Montero RM, et al. </a:t>
            </a:r>
            <a:r>
              <a:rPr lang="en-US" sz="1000" i="1" dirty="0" err="1" smtClean="0"/>
              <a:t>Sci</a:t>
            </a:r>
            <a:r>
              <a:rPr lang="en-US" sz="1000" i="1" dirty="0" smtClean="0"/>
              <a:t> Rep,</a:t>
            </a:r>
            <a:r>
              <a:rPr lang="en-US" sz="1000" dirty="0" smtClean="0"/>
              <a:t>2018, </a:t>
            </a:r>
            <a:r>
              <a:rPr lang="en-US" sz="1000" dirty="0" err="1" smtClean="0"/>
              <a:t>Oshima</a:t>
            </a:r>
            <a:r>
              <a:rPr lang="en-US" sz="1000" dirty="0" smtClean="0"/>
              <a:t> M, </a:t>
            </a:r>
            <a:r>
              <a:rPr lang="en-US" sz="1000" dirty="0"/>
              <a:t> </a:t>
            </a:r>
            <a:r>
              <a:rPr lang="en-US" sz="1000" i="1" dirty="0"/>
              <a:t>et al.</a:t>
            </a:r>
            <a:r>
              <a:rPr lang="en-US" sz="1000" dirty="0"/>
              <a:t> </a:t>
            </a:r>
            <a:r>
              <a:rPr lang="en-US" sz="1000" i="1" dirty="0" smtClean="0"/>
              <a:t>Nat </a:t>
            </a:r>
            <a:r>
              <a:rPr lang="en-US" sz="1000" i="1" dirty="0"/>
              <a:t>Rev </a:t>
            </a:r>
            <a:r>
              <a:rPr lang="en-US" sz="1000" i="1" dirty="0" err="1"/>
              <a:t>Nephrol</a:t>
            </a:r>
            <a:r>
              <a:rPr lang="en-US" sz="1000" dirty="0"/>
              <a:t> </a:t>
            </a:r>
            <a:r>
              <a:rPr lang="en-US" sz="1000" dirty="0" smtClean="0"/>
              <a:t>2021;</a:t>
            </a:r>
            <a:r>
              <a:rPr lang="en-US" sz="1000" b="1" dirty="0" smtClean="0"/>
              <a:t>17</a:t>
            </a:r>
            <a:r>
              <a:rPr lang="en-US" sz="1000" dirty="0"/>
              <a:t>, </a:t>
            </a:r>
            <a:r>
              <a:rPr lang="en-US" sz="1000" dirty="0" smtClean="0"/>
              <a:t>740–750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1366683" y="2314946"/>
            <a:ext cx="6823587" cy="120032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sz="3600" dirty="0" smtClean="0"/>
              <a:t>Савет: поред албуминурије  урадити и ЈГФ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67232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Тест траке и седимент мокраће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altLang="en-US" dirty="0" smtClean="0"/>
              <a:t>Тест тракама се може поуздано </a:t>
            </a:r>
            <a:r>
              <a:rPr lang="sr-Cyrl-RS" altLang="en-US" dirty="0"/>
              <a:t>открити присуство еритроцита, неутрофила, </a:t>
            </a:r>
            <a:r>
              <a:rPr lang="sr-Cyrl-RS" altLang="en-US" dirty="0" smtClean="0"/>
              <a:t>бактерија у мокраћи</a:t>
            </a:r>
            <a:endParaRPr lang="en-US" altLang="en-US" dirty="0"/>
          </a:p>
          <a:p>
            <a:r>
              <a:rPr lang="sr-Cyrl-RS" altLang="en-US" dirty="0"/>
              <a:t>Микроскопски преглед </a:t>
            </a:r>
            <a:r>
              <a:rPr lang="sr-Cyrl-RS" altLang="en-US" dirty="0" smtClean="0"/>
              <a:t>седимента </a:t>
            </a:r>
            <a:r>
              <a:rPr lang="sr-Cyrl-RS" altLang="en-US" dirty="0"/>
              <a:t>је поузданији и даје потпуније </a:t>
            </a:r>
            <a:r>
              <a:rPr lang="sr-Cyrl-RS" altLang="en-US" dirty="0" smtClean="0"/>
              <a:t>резултата</a:t>
            </a:r>
            <a:r>
              <a:rPr lang="en-US" altLang="en-US" dirty="0" smtClean="0"/>
              <a:t> (</a:t>
            </a:r>
            <a:r>
              <a:rPr lang="sr-Cyrl-RS" altLang="en-US" dirty="0" smtClean="0"/>
              <a:t>појава цилиндара</a:t>
            </a:r>
            <a:r>
              <a:rPr lang="en-US" altLang="en-US" dirty="0" smtClean="0"/>
              <a:t>, </a:t>
            </a:r>
            <a:r>
              <a:rPr lang="sr-Cyrl-RS" altLang="en-US" dirty="0" smtClean="0"/>
              <a:t>еритроцита</a:t>
            </a:r>
            <a:r>
              <a:rPr lang="en-US" altLang="en-US" dirty="0" smtClean="0"/>
              <a:t>, </a:t>
            </a:r>
            <a:r>
              <a:rPr lang="sr-Cyrl-RS" altLang="en-US" dirty="0" smtClean="0"/>
              <a:t>кристала</a:t>
            </a:r>
            <a:r>
              <a:rPr lang="en-US" altLang="en-US" dirty="0" smtClean="0"/>
              <a:t>, </a:t>
            </a:r>
            <a:r>
              <a:rPr lang="sr-Cyrl-RS" altLang="en-US" dirty="0" smtClean="0"/>
              <a:t>бактерија, ев. </a:t>
            </a:r>
            <a:r>
              <a:rPr lang="sr-Cyrl-RS" altLang="en-US" dirty="0"/>
              <a:t>г</a:t>
            </a:r>
            <a:r>
              <a:rPr lang="sr-Cyrl-RS" altLang="en-US" dirty="0" smtClean="0"/>
              <a:t>љивица, паразита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29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r-Cyrl-RS" b="1" dirty="0" smtClean="0">
                <a:solidFill>
                  <a:schemeClr val="accent5">
                    <a:lumMod val="50000"/>
                  </a:schemeClr>
                </a:solidFill>
              </a:rPr>
              <a:t>Колико често се одређује ЈГФ код болесника са хроничном болешћу бубрега</a:t>
            </a:r>
            <a:r>
              <a:rPr lang="x-none" b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241" y="1406128"/>
            <a:ext cx="8125427" cy="3394472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ru-RU" sz="2000" u="sng" dirty="0"/>
              <a:t>Једанпут годишње: </a:t>
            </a:r>
            <a:r>
              <a:rPr lang="ru-RU" sz="2000" dirty="0"/>
              <a:t>код свих особа са ризиком за ХББ као и код болесника у прва два </a:t>
            </a:r>
            <a:r>
              <a:rPr lang="ru-RU" sz="2000" dirty="0" smtClean="0"/>
              <a:t>стадијума ХББ</a:t>
            </a:r>
          </a:p>
          <a:p>
            <a:pPr>
              <a:spcBef>
                <a:spcPts val="90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ru-RU" sz="2000" u="sng" dirty="0" smtClean="0"/>
              <a:t>На 6 </a:t>
            </a:r>
            <a:r>
              <a:rPr lang="ru-RU" sz="2000" u="sng" dirty="0"/>
              <a:t>месеци: </a:t>
            </a:r>
            <a:r>
              <a:rPr lang="ru-RU" sz="2000" dirty="0"/>
              <a:t>код болесника у трећем </a:t>
            </a:r>
            <a:r>
              <a:rPr lang="ru-RU" sz="2000" dirty="0" smtClean="0"/>
              <a:t>стадијуму ХББ</a:t>
            </a:r>
          </a:p>
          <a:p>
            <a:pPr>
              <a:spcBef>
                <a:spcPts val="90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ru-RU" sz="2000" u="sng" dirty="0"/>
              <a:t> </a:t>
            </a:r>
            <a:r>
              <a:rPr lang="ru-RU" sz="2000" u="sng" dirty="0" smtClean="0"/>
              <a:t>На три </a:t>
            </a:r>
            <a:r>
              <a:rPr lang="ru-RU" sz="2000" u="sng" dirty="0"/>
              <a:t>месеца: </a:t>
            </a:r>
            <a:r>
              <a:rPr lang="ru-RU" sz="2000" dirty="0"/>
              <a:t>у одмаклим </a:t>
            </a:r>
            <a:r>
              <a:rPr lang="ru-RU" sz="2000" dirty="0" smtClean="0"/>
              <a:t>стадијумима ХББ</a:t>
            </a:r>
          </a:p>
          <a:p>
            <a:pPr>
              <a:spcBef>
                <a:spcPts val="900"/>
              </a:spcBef>
              <a:buClr>
                <a:schemeClr val="accent5">
                  <a:lumMod val="50000"/>
                </a:schemeClr>
              </a:buClr>
              <a:buSzPct val="130000"/>
              <a:buFont typeface="Arial" charset="0"/>
              <a:buChar char="•"/>
              <a:defRPr/>
            </a:pPr>
            <a:r>
              <a:rPr lang="ru-RU" sz="2000" u="sng" dirty="0" smtClean="0"/>
              <a:t>Чешће</a:t>
            </a:r>
            <a:r>
              <a:rPr lang="ru-RU" sz="2000" u="sng" dirty="0"/>
              <a:t>: </a:t>
            </a:r>
            <a:r>
              <a:rPr lang="ru-RU" sz="2000" dirty="0"/>
              <a:t>без обзира на ЈГФ уколико постоји брзо смањење ЈГФ (&gt;25 % у односу на претходну контролу) или код болесника са ризиком за брзу прогресију ХББ или појаву акутног погоршања (примена нефротоксичних лекова, радиоконтрастних средстав, дехидрација, инфекције и друга хиперкатаболична стања )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088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Шта недостаје, али се може планирати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38335613"/>
              </p:ext>
            </p:extLst>
          </p:nvPr>
        </p:nvGraphicFramePr>
        <p:xfrm>
          <a:off x="449263" y="1254125"/>
          <a:ext cx="8245475" cy="3608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684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Шта не може да се предвиди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Демографија (дужина живота)</a:t>
            </a:r>
          </a:p>
          <a:p>
            <a:r>
              <a:rPr lang="sr-Cyrl-RS" dirty="0" smtClean="0"/>
              <a:t>Климатске промене, загревањем Земље</a:t>
            </a:r>
          </a:p>
          <a:p>
            <a:r>
              <a:rPr lang="sr-Cyrl-RS" dirty="0" smtClean="0"/>
              <a:t>Средина (токсини), загађење ваздуха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82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2165" y="365206"/>
            <a:ext cx="8246070" cy="763526"/>
          </a:xfrm>
        </p:spPr>
        <p:txBody>
          <a:bodyPr>
            <a:normAutofit/>
          </a:bodyPr>
          <a:lstStyle/>
          <a:p>
            <a:pPr algn="ctr"/>
            <a:r>
              <a:rPr lang="sr-Cyrl-RS" sz="32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Закључак</a:t>
            </a:r>
            <a:endParaRPr lang="en-US" sz="3200" b="1" dirty="0">
              <a:solidFill>
                <a:srgbClr val="254B71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1832" y="1140492"/>
            <a:ext cx="8246070" cy="3889886"/>
          </a:xfrm>
        </p:spPr>
        <p:txBody>
          <a:bodyPr>
            <a:normAutofit fontScale="77500" lnSpcReduction="20000"/>
          </a:bodyPr>
          <a:lstStyle/>
          <a:p>
            <a:pPr marL="0" indent="0">
              <a:buSzPct val="80000"/>
              <a:buNone/>
              <a:defRPr/>
            </a:pPr>
            <a:r>
              <a:rPr lang="sr-Cyrl-CS" sz="2400" b="1" dirty="0" smtClean="0">
                <a:solidFill>
                  <a:srgbClr val="254B71"/>
                </a:solidFill>
                <a:latin typeface="Verdana" pitchFamily="34" charset="0"/>
                <a:ea typeface="Verdana" pitchFamily="34" charset="0"/>
              </a:rPr>
              <a:t>Посветити пажњу болесницима са ризиком за хроничну болест бубрега</a:t>
            </a:r>
            <a:endParaRPr lang="sr-Cyrl-CS" sz="24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0" indent="0">
              <a:buSzPct val="80000"/>
              <a:buNone/>
              <a:defRPr/>
            </a:pPr>
            <a:endParaRPr lang="sr-Cyrl-CS" sz="2400" dirty="0" smtClean="0">
              <a:solidFill>
                <a:srgbClr val="254B71"/>
              </a:solidFill>
              <a:latin typeface="Verdana" pitchFamily="34" charset="0"/>
              <a:ea typeface="Verdana" pitchFamily="34" charset="0"/>
            </a:endParaRPr>
          </a:p>
          <a:p>
            <a:pPr marL="901700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19324B"/>
              </a:buClr>
              <a:buSzPct val="109000"/>
              <a:buFont typeface="+mj-lt"/>
              <a:buAutoNum type="arabicPeriod"/>
              <a:defRPr/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Утврдити код кога</a:t>
            </a:r>
            <a:r>
              <a:rPr lang="sr-Latn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R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од</a:t>
            </a: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болесника постоји повећан ризик за  хроничну болест бубрега</a:t>
            </a:r>
            <a:r>
              <a:rPr lang="sr-Latn-ME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sr-Cyrl-CS" sz="2400" dirty="0" smtClean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pPr marL="901700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19324B"/>
              </a:buClr>
              <a:buSzPct val="109000"/>
              <a:buFont typeface="+mj-lt"/>
              <a:buAutoNum type="arabicPeriod"/>
              <a:defRPr/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Сваке године урадити преглед урина, мерење албуминурије и израчунајте ЈГФ болесницима са ризиком за хроничну болест бубрега.</a:t>
            </a:r>
          </a:p>
          <a:p>
            <a:pPr marL="901700" indent="-45720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19324B"/>
              </a:buClr>
              <a:buSzPct val="109000"/>
              <a:buFont typeface="+mj-lt"/>
              <a:buAutoNum type="arabicPeriod"/>
              <a:defRPr/>
            </a:pPr>
            <a:r>
              <a:rPr lang="sr-Cyrl-CS" sz="24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Проверавати да ли се непрекидно и доследно спроводе мере превенције хроничне болести бубрега</a:t>
            </a:r>
            <a:r>
              <a:rPr lang="sr-Cyrl-CS" sz="2400" dirty="0" smtClean="0">
                <a:solidFill>
                  <a:srgbClr val="19324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</a:rPr>
              <a:t>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65369"/>
            <a:ext cx="9144000" cy="11406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sr-Cyrl-RS" sz="2800" dirty="0" smtClean="0">
                <a:solidFill>
                  <a:srgbClr val="19324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</a:rPr>
              <a:t>Желимо вам успешно решавање теста!</a:t>
            </a:r>
            <a:endParaRPr lang="en-US" sz="2800" dirty="0">
              <a:solidFill>
                <a:srgbClr val="19324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2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13310" y="459474"/>
            <a:ext cx="8246070" cy="763526"/>
          </a:xfrm>
        </p:spPr>
        <p:txBody>
          <a:bodyPr>
            <a:normAutofit fontScale="90000"/>
          </a:bodyPr>
          <a:lstStyle/>
          <a:p>
            <a:pPr>
              <a:lnSpc>
                <a:spcPts val="2900"/>
              </a:lnSpc>
            </a:pPr>
            <a:r>
              <a:rPr lang="sr-Cyrl-CS" sz="3100" dirty="0" smtClean="0">
                <a:solidFill>
                  <a:srgbClr val="464400"/>
                </a:solidFill>
                <a:effectLst/>
                <a:latin typeface="Verdana" pitchFamily="34" charset="0"/>
                <a:ea typeface="Verdana" pitchFamily="34" charset="0"/>
              </a:rPr>
              <a:t/>
            </a:r>
            <a:br>
              <a:rPr lang="sr-Cyrl-CS" sz="3100" dirty="0" smtClean="0">
                <a:solidFill>
                  <a:srgbClr val="464400"/>
                </a:solidFill>
                <a:effectLst/>
                <a:latin typeface="Verdana" pitchFamily="34" charset="0"/>
                <a:ea typeface="Verdana" pitchFamily="34" charset="0"/>
              </a:rPr>
            </a:br>
            <a:r>
              <a:rPr lang="sr-Cyrl-CS" sz="2900" b="1" dirty="0" smtClean="0">
                <a:solidFill>
                  <a:srgbClr val="254B71"/>
                </a:solidFill>
                <a:effectLst/>
                <a:latin typeface="Verdana" pitchFamily="34" charset="0"/>
                <a:ea typeface="Verdana" pitchFamily="34" charset="0"/>
              </a:rPr>
              <a:t>Стадијуми хроничне болести бубрега      у зависности од ЈГФ 	</a:t>
            </a:r>
            <a:r>
              <a:rPr lang="sr-Cyrl-CS" sz="4200" dirty="0" smtClean="0">
                <a:solidFill>
                  <a:srgbClr val="59171F"/>
                </a:solidFill>
                <a:effectLst/>
                <a:latin typeface="Verdana" pitchFamily="34" charset="0"/>
                <a:ea typeface="Verdana" pitchFamily="34" charset="0"/>
              </a:rPr>
              <a:t>        </a:t>
            </a:r>
            <a:r>
              <a:rPr lang="en-US" dirty="0" smtClean="0">
                <a:solidFill>
                  <a:srgbClr val="181700"/>
                </a:solidFill>
                <a:latin typeface="Tahoma" pitchFamily="34" charset="0"/>
              </a:rPr>
              <a:t/>
            </a:r>
            <a:br>
              <a:rPr lang="en-US" dirty="0" smtClean="0">
                <a:solidFill>
                  <a:srgbClr val="181700"/>
                </a:solidFill>
                <a:latin typeface="Tahoma" pitchFamily="34" charset="0"/>
              </a:rPr>
            </a:br>
            <a:endParaRPr lang="en-US" dirty="0"/>
          </a:p>
        </p:txBody>
      </p:sp>
      <p:graphicFrame>
        <p:nvGraphicFramePr>
          <p:cNvPr id="30722" name="Group 2"/>
          <p:cNvGraphicFramePr>
            <a:graphicFrameLocks noGrp="1"/>
          </p:cNvGraphicFramePr>
          <p:nvPr>
            <p:ph idx="1"/>
          </p:nvPr>
        </p:nvGraphicFramePr>
        <p:xfrm>
          <a:off x="320511" y="1463435"/>
          <a:ext cx="8342722" cy="3297106"/>
        </p:xfrm>
        <a:graphic>
          <a:graphicData uri="http://schemas.openxmlformats.org/drawingml/2006/table">
            <a:tbl>
              <a:tblPr/>
              <a:tblGrid>
                <a:gridCol w="13201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007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217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2324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Стадијум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Опис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ЈГФ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, </a:t>
                      </a:r>
                      <a:endParaRPr kumimoji="0" lang="sr-Latn-R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m</a:t>
                      </a:r>
                      <a:r>
                        <a:rPr kumimoji="0" lang="sr-Latn-C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l</a:t>
                      </a: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/min/1,73m</a:t>
                      </a:r>
                      <a:r>
                        <a:rPr kumimoji="0" lang="pt-BR" sz="16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2</a:t>
                      </a:r>
                      <a:endParaRPr kumimoji="0" lang="en-US" sz="1600" b="1" i="1" u="none" strike="noStrike" cap="none" normalizeH="0" baseline="3000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1581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У ризику са нормалном или</a:t>
                      </a: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r>
                        <a:rPr kumimoji="0" lang="sr-Cyrl-C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sym typeface="Symbol" pitchFamily="18" charset="2"/>
                        </a:rPr>
                        <a:t></a:t>
                      </a: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ЈГФ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&gt; 90</a:t>
                      </a: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1581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Оштећење бубрега са благим</a:t>
                      </a:r>
                      <a:r>
                        <a:rPr kumimoji="0" lang="sr-Latn-R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r>
                        <a:rPr kumimoji="0" lang="sr-Cyrl-R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смањењем </a:t>
                      </a: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ЈГФ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60 – 89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1850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3а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Благо до у</a:t>
                      </a:r>
                      <a:r>
                        <a:rPr kumimoji="0" lang="sr-Latn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мерено смањење ЈГФ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45</a:t>
                      </a:r>
                      <a:r>
                        <a:rPr kumimoji="0" lang="pt-BR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– 59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E2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147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3б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Умерено до тешко смањење ЈГФ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30 - 44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7748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4.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Тешко смањење ЈГФ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15 – 29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2324"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5.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Инсуфицијенција бубрега</a:t>
                      </a: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&lt; 15 </a:t>
                      </a:r>
                      <a:endParaRPr kumimoji="0" lang="sr-Cyrl-C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(</a:t>
                      </a:r>
                      <a:r>
                        <a:rPr kumimoji="0" lang="sr-Cyrl-C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или дијализа</a:t>
                      </a:r>
                      <a:r>
                        <a:rPr kumimoji="0" lang="it-IT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)</a:t>
                      </a:r>
                      <a:r>
                        <a:rPr kumimoji="0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D5C"/>
                          </a:solidFill>
                          <a:effectLst/>
                          <a:latin typeface="Verdana" pitchFamily="34" charset="0"/>
                          <a:ea typeface="Verdana" pitchFamily="34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D5C"/>
                        </a:solidFill>
                        <a:effectLst/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91616" marR="91616" marT="34290" marB="3429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93" name="Text Box 41"/>
          <p:cNvSpPr txBox="1">
            <a:spLocks noChangeArrowheads="1"/>
          </p:cNvSpPr>
          <p:nvPr/>
        </p:nvSpPr>
        <p:spPr bwMode="auto">
          <a:xfrm>
            <a:off x="4650462" y="4851112"/>
            <a:ext cx="4493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 eaLnBrk="1" hangingPunct="1"/>
            <a:r>
              <a:rPr lang="en-US" sz="1400" i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Am J Kidney </a:t>
            </a:r>
            <a:r>
              <a:rPr lang="en-US" sz="1400" i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Dis</a:t>
            </a:r>
            <a:r>
              <a:rPr lang="en-US" sz="1400" i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2002;39 (2 </a:t>
            </a:r>
            <a:r>
              <a:rPr lang="en-US" sz="1400" i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Suppl</a:t>
            </a:r>
            <a:r>
              <a:rPr lang="en-US" sz="1400" i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1):S1-S266.</a:t>
            </a:r>
          </a:p>
          <a:p>
            <a:pPr marL="342900" indent="-342900" algn="l" eaLnBrk="1" hangingPunct="1"/>
            <a:endParaRPr lang="en-US" dirty="0">
              <a:latin typeface="Arial" charset="0"/>
            </a:endParaRPr>
          </a:p>
        </p:txBody>
      </p:sp>
      <p:sp>
        <p:nvSpPr>
          <p:cNvPr id="30762" name="Oval 42"/>
          <p:cNvSpPr>
            <a:spLocks noChangeArrowheads="1"/>
          </p:cNvSpPr>
          <p:nvPr/>
        </p:nvSpPr>
        <p:spPr bwMode="auto">
          <a:xfrm>
            <a:off x="6248400" y="3314700"/>
            <a:ext cx="1981200" cy="457200"/>
          </a:xfrm>
          <a:prstGeom prst="ellipse">
            <a:avLst/>
          </a:prstGeom>
          <a:noFill/>
          <a:ln w="38100" cmpd="dbl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2"/>
          <p:cNvSpPr>
            <a:spLocks noChangeArrowheads="1"/>
          </p:cNvSpPr>
          <p:nvPr/>
        </p:nvSpPr>
        <p:spPr bwMode="auto">
          <a:xfrm>
            <a:off x="5993876" y="3408968"/>
            <a:ext cx="1295400" cy="457200"/>
          </a:xfrm>
          <a:prstGeom prst="ellipse">
            <a:avLst/>
          </a:prstGeom>
          <a:noFill/>
          <a:ln w="38100" cmpd="dbl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4988" y="389445"/>
            <a:ext cx="8015123" cy="857250"/>
          </a:xfrm>
        </p:spPr>
        <p:txBody>
          <a:bodyPr>
            <a:noAutofit/>
          </a:bodyPr>
          <a:lstStyle/>
          <a:p>
            <a:pPr algn="l" eaLnBrk="1" hangingPunct="1">
              <a:lnSpc>
                <a:spcPts val="3200"/>
              </a:lnSpc>
              <a:tabLst>
                <a:tab pos="231775" algn="l"/>
              </a:tabLst>
            </a:pPr>
            <a:r>
              <a:rPr lang="sr-Cyrl-CS" sz="2400" b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ЈГФ између 45 и 59 </a:t>
            </a:r>
            <a:r>
              <a:rPr lang="en-U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ml</a:t>
            </a:r>
            <a:r>
              <a:rPr lang="sr-Cyrl-C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/</a:t>
            </a:r>
            <a:r>
              <a:rPr lang="en-U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min</a:t>
            </a:r>
            <a:r>
              <a:rPr lang="sr-Cyrl-C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/1,73</a:t>
            </a:r>
            <a:r>
              <a:rPr lang="en-U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m</a:t>
            </a:r>
            <a:r>
              <a:rPr lang="sr-Cyrl-CS" sz="2400" b="1" i="1" baseline="30000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2</a:t>
            </a:r>
            <a:r>
              <a:rPr lang="sr-Cyrl-C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sr-Cyrl-CS" sz="2400" b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није увек показатељ </a:t>
            </a:r>
            <a:r>
              <a:rPr lang="en-US" sz="2400" b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sr-Cyrl-CS" sz="2400" b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хроничне болести бубрега код старих</a:t>
            </a:r>
            <a:r>
              <a:rPr lang="sr-Cyrl-CS" sz="2400" b="1" i="1" dirty="0" smtClean="0">
                <a:solidFill>
                  <a:srgbClr val="1E3D5C"/>
                </a:solidFill>
                <a:latin typeface="Verdana" pitchFamily="34" charset="0"/>
                <a:cs typeface="Tahoma" pitchFamily="34" charset="0"/>
              </a:rPr>
              <a:t> </a:t>
            </a:r>
            <a:endParaRPr lang="en-US" sz="2400" b="1" i="1" baseline="30000" dirty="0" smtClean="0">
              <a:solidFill>
                <a:srgbClr val="1E3D5C"/>
              </a:solidFill>
              <a:latin typeface="Verdana" pitchFamily="34" charset="0"/>
              <a:cs typeface="Tahoma" pitchFamily="34" charset="0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63550" y="1222772"/>
          <a:ext cx="4037013" cy="3370659"/>
        </p:xfrm>
        <a:graphic>
          <a:graphicData uri="http://schemas.openxmlformats.org/presentationml/2006/ole">
            <p:oleObj spid="_x0000_s1049" name="Chart" r:id="rId3" imgW="4251812" imgH="4968109" progId="MSGraph.Chart.8">
              <p:embed followColorScheme="full"/>
            </p:oleObj>
          </a:graphicData>
        </a:graphic>
      </p:graphicFrame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6185" y="1532445"/>
            <a:ext cx="5715000" cy="3261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4800600" y="4743450"/>
            <a:ext cx="4206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 i="1" dirty="0" err="1">
                <a:latin typeface="Tahoma" pitchFamily="34" charset="0"/>
              </a:rPr>
              <a:t>Coresh</a:t>
            </a:r>
            <a:r>
              <a:rPr lang="en-GB" sz="1200" b="1" i="1" dirty="0">
                <a:latin typeface="Tahoma" pitchFamily="34" charset="0"/>
              </a:rPr>
              <a:t>, J. et al. J Am Soc </a:t>
            </a:r>
            <a:r>
              <a:rPr lang="en-GB" sz="1200" b="1" i="1" dirty="0" err="1">
                <a:latin typeface="Tahoma" pitchFamily="34" charset="0"/>
              </a:rPr>
              <a:t>Nephrol</a:t>
            </a:r>
            <a:r>
              <a:rPr lang="en-GB" sz="1200" b="1" i="1" dirty="0">
                <a:latin typeface="Tahoma" pitchFamily="34" charset="0"/>
              </a:rPr>
              <a:t> 2005;16:180-188.</a:t>
            </a:r>
            <a:endParaRPr lang="en-US" sz="1200" b="1" i="1" dirty="0">
              <a:latin typeface="Tahoma" pitchFamily="34" charset="0"/>
            </a:endParaRP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5165889" y="3607521"/>
            <a:ext cx="3714161" cy="58477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25%  </a:t>
            </a:r>
            <a:r>
              <a:rPr lang="sr-Cyrl-C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особа </a:t>
            </a:r>
            <a:r>
              <a:rPr lang="en-U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&gt;</a:t>
            </a:r>
            <a:r>
              <a:rPr lang="sr-Cyrl-C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70 година </a:t>
            </a:r>
            <a:endParaRPr lang="en-US" sz="1600" b="1" dirty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  <a:p>
            <a:pPr algn="r"/>
            <a:r>
              <a:rPr lang="sr-Cyrl-C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има</a:t>
            </a:r>
            <a:r>
              <a:rPr lang="en-U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sr-Cyrl-C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ЈГФ </a:t>
            </a:r>
            <a:r>
              <a:rPr lang="en-US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&lt;</a:t>
            </a:r>
            <a:r>
              <a:rPr lang="it-IT" sz="16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60 </a:t>
            </a:r>
            <a:r>
              <a:rPr lang="it-IT" sz="1600" b="1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ml/min/1,73m</a:t>
            </a:r>
            <a:r>
              <a:rPr lang="it-IT" sz="1600" b="1" i="1" baseline="300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2</a:t>
            </a:r>
            <a:r>
              <a:rPr lang="sr-Cyrl-RS" sz="1600" b="1" i="1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.</a:t>
            </a:r>
            <a:r>
              <a:rPr lang="it-IT" sz="1600" dirty="0" smtClean="0">
                <a:solidFill>
                  <a:srgbClr val="19324B"/>
                </a:solidFill>
                <a:latin typeface="Verdana" pitchFamily="34" charset="0"/>
                <a:ea typeface="Verdana" pitchFamily="34" charset="0"/>
              </a:rPr>
              <a:t> </a:t>
            </a:r>
            <a:endParaRPr lang="en-US" sz="1600" dirty="0">
              <a:solidFill>
                <a:srgbClr val="19324B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3006" y="1621811"/>
            <a:ext cx="3630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Cyrl-RS" sz="2000" b="1" dirty="0" smtClean="0">
                <a:solidFill>
                  <a:srgbClr val="1E3D5C"/>
                </a:solidFill>
              </a:rPr>
              <a:t>Током старења  се ЈГФ смањује</a:t>
            </a:r>
          </a:p>
          <a:p>
            <a:pPr algn="r"/>
            <a:r>
              <a:rPr lang="sr-Cyrl-RS" sz="2000" b="1" dirty="0" smtClean="0">
                <a:solidFill>
                  <a:srgbClr val="1E3D5C"/>
                </a:solidFill>
              </a:rPr>
              <a:t>за  око 1</a:t>
            </a:r>
            <a:r>
              <a:rPr lang="it-IT" sz="2000" b="1" i="1" dirty="0" smtClean="0">
                <a:solidFill>
                  <a:srgbClr val="1E3D5C"/>
                </a:solidFill>
              </a:rPr>
              <a:t>ml/min</a:t>
            </a:r>
            <a:r>
              <a:rPr lang="sr-Cyrl-RS" sz="2000" b="1" i="1" dirty="0" smtClean="0">
                <a:solidFill>
                  <a:srgbClr val="1E3D5C"/>
                </a:solidFill>
              </a:rPr>
              <a:t> </a:t>
            </a:r>
            <a:r>
              <a:rPr lang="sr-Cyrl-RS" sz="2000" b="1" dirty="0" smtClean="0">
                <a:solidFill>
                  <a:srgbClr val="1E3D5C"/>
                </a:solidFill>
              </a:rPr>
              <a:t>годишње. </a:t>
            </a:r>
            <a:endParaRPr lang="en-US" sz="2000" b="1" dirty="0">
              <a:solidFill>
                <a:srgbClr val="1E3D5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85750"/>
            <a:ext cx="8534400" cy="1085850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sr-Latn-CS" sz="3600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sr-Latn-CS" sz="3600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sr-Latn-CS" sz="3600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sr-Latn-CS" sz="2700" b="1" dirty="0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  <a:cs typeface="Tahoma" pitchFamily="34" charset="0"/>
              </a:rPr>
              <a:t>Како применити дефиницију хроничне болести бубрега код </a:t>
            </a:r>
            <a:r>
              <a:rPr lang="en-US" sz="2700" b="1" dirty="0" err="1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  <a:cs typeface="Tahoma" pitchFamily="34" charset="0"/>
              </a:rPr>
              <a:t>особа</a:t>
            </a:r>
            <a:r>
              <a:rPr lang="en-US" sz="2700" b="1" dirty="0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  <a:cs typeface="Tahoma" pitchFamily="34" charset="0"/>
              </a:rPr>
              <a:t> &gt; 60 </a:t>
            </a:r>
            <a:r>
              <a:rPr lang="en-US" sz="2700" b="1" dirty="0" err="1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  <a:cs typeface="Tahoma" pitchFamily="34" charset="0"/>
              </a:rPr>
              <a:t>година</a:t>
            </a:r>
            <a:r>
              <a:rPr lang="sr-Latn-CS" sz="2700" b="1" dirty="0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  <a:cs typeface="Tahoma" pitchFamily="34" charset="0"/>
              </a:rPr>
              <a:t>?</a:t>
            </a:r>
            <a:r>
              <a:rPr lang="en-US" sz="2700" b="1" dirty="0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</a:rPr>
              <a:t/>
            </a:r>
            <a:br>
              <a:rPr lang="en-US" sz="2700" b="1" dirty="0" smtClean="0">
                <a:solidFill>
                  <a:srgbClr val="19324B"/>
                </a:solidFill>
                <a:effectLst/>
                <a:latin typeface="Verdana" pitchFamily="34" charset="0"/>
                <a:ea typeface="Verdana" pitchFamily="34" charset="0"/>
              </a:rPr>
            </a:br>
            <a:endParaRPr lang="en-US" sz="2700" dirty="0" smtClean="0">
              <a:solidFill>
                <a:srgbClr val="19324B"/>
              </a:solidFill>
              <a:effectLst/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10696"/>
          <a:ext cx="8534400" cy="178308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ЈГФ,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ml</a:t>
                      </a:r>
                      <a:r>
                        <a:rPr kumimoji="0" lang="sr-Cyrl-C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/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min</a:t>
                      </a:r>
                      <a:r>
                        <a:rPr kumimoji="0" lang="sr-Cyrl-C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/1,73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m</a:t>
                      </a:r>
                      <a:r>
                        <a:rPr kumimoji="0" lang="sr-Cyrl-CS" sz="1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45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- </a:t>
                      </a:r>
                      <a:r>
                        <a:rPr kumimoji="0" lang="sr-Cyrl-R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59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45 - </a:t>
                      </a:r>
                      <a:r>
                        <a:rPr kumimoji="0" lang="sr-Cyrl-R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59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&lt; 45 </a:t>
                      </a: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	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  <a:sym typeface="Arial" charset="0"/>
                        </a:rPr>
                        <a:t>налаз у урину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  <a:sym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б.о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патолошки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б.о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или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патолошки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6715125" y="1845199"/>
            <a:ext cx="285750" cy="3505200"/>
          </a:xfrm>
          <a:prstGeom prst="leftBrace">
            <a:avLst/>
          </a:prstGeom>
          <a:ln w="38100">
            <a:solidFill>
              <a:srgbClr val="3469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1E3D5C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705600" y="3712983"/>
            <a:ext cx="381000" cy="62865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6765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914480" y="3595736"/>
            <a:ext cx="381000" cy="62865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19324B"/>
              </a:solidFill>
            </a:endParaRPr>
          </a:p>
        </p:txBody>
      </p:sp>
      <p:sp>
        <p:nvSpPr>
          <p:cNvPr id="8215" name="TextBox 8"/>
          <p:cNvSpPr txBox="1">
            <a:spLocks noChangeArrowheads="1"/>
          </p:cNvSpPr>
          <p:nvPr/>
        </p:nvSpPr>
        <p:spPr bwMode="auto">
          <a:xfrm>
            <a:off x="2948232" y="4282126"/>
            <a:ext cx="2451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није</a:t>
            </a:r>
            <a:r>
              <a:rPr lang="en-US" sz="20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хронична</a:t>
            </a:r>
            <a:r>
              <a:rPr lang="en-US" sz="20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 </a:t>
            </a:r>
          </a:p>
          <a:p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болест</a:t>
            </a:r>
            <a:r>
              <a:rPr lang="en-US" sz="20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Tahoma" pitchFamily="34" charset="0"/>
              </a:rPr>
              <a:t>бубрега</a:t>
            </a:r>
            <a:endParaRPr lang="en-US" sz="2000" b="1" dirty="0">
              <a:solidFill>
                <a:srgbClr val="19324B"/>
              </a:solidFill>
              <a:latin typeface="Verdana" pitchFamily="34" charset="0"/>
              <a:ea typeface="Verdana" pitchFamily="34" charset="0"/>
              <a:cs typeface="Tahoma" pitchFamily="34" charset="0"/>
            </a:endParaRPr>
          </a:p>
        </p:txBody>
      </p:sp>
      <p:sp>
        <p:nvSpPr>
          <p:cNvPr id="8216" name="TextBox 9"/>
          <p:cNvSpPr txBox="1">
            <a:spLocks noChangeArrowheads="1"/>
          </p:cNvSpPr>
          <p:nvPr/>
        </p:nvSpPr>
        <p:spPr bwMode="auto">
          <a:xfrm>
            <a:off x="5867400" y="4265630"/>
            <a:ext cx="2451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хронична</a:t>
            </a:r>
            <a:r>
              <a:rPr lang="en-US" sz="20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болест</a:t>
            </a:r>
            <a:r>
              <a:rPr lang="en-US" sz="2000" b="1" dirty="0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>
                <a:solidFill>
                  <a:srgbClr val="19324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бубрега</a:t>
            </a:r>
            <a:endParaRPr lang="en-US" sz="2000" b="1" dirty="0">
              <a:solidFill>
                <a:srgbClr val="19324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8215" grpId="0"/>
      <p:bldP spid="82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61374"/>
            <a:ext cx="8534400" cy="742950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sr-Cyrl-CS" sz="3200" b="1" dirty="0" smtClean="0">
                <a:solidFill>
                  <a:srgbClr val="1E3D5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Класификација хроничне болести бубрега је непотпуна без податка о албуминурији</a:t>
            </a:r>
            <a:endParaRPr lang="en-US" sz="3200" b="1" dirty="0" smtClean="0">
              <a:solidFill>
                <a:srgbClr val="4644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2875" name="Group 1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6323269"/>
              </p:ext>
            </p:extLst>
          </p:nvPr>
        </p:nvGraphicFramePr>
        <p:xfrm>
          <a:off x="273377" y="2287100"/>
          <a:ext cx="8578393" cy="2328498"/>
        </p:xfrm>
        <a:graphic>
          <a:graphicData uri="http://schemas.openxmlformats.org/drawingml/2006/table">
            <a:tbl>
              <a:tblPr/>
              <a:tblGrid>
                <a:gridCol w="27334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86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34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029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4461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 Категорија на основу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 албуминурије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4461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Нормална-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благ</a:t>
                      </a:r>
                      <a:r>
                        <a:rPr kumimoji="0" lang="sr-Latn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o </a:t>
                      </a: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повећана</a:t>
                      </a:r>
                      <a:endParaRPr kumimoji="0" lang="sr-Cyrl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Умерена</a:t>
                      </a: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Висока</a:t>
                      </a: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Албуминурија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mg/</a:t>
                      </a: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24 сата</a:t>
                      </a:r>
                      <a:endParaRPr kumimoji="0" lang="sr-Cyrl-R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30-300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Албуминурија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mg/</a:t>
                      </a:r>
                      <a:r>
                        <a:rPr kumimoji="0" lang="sr-Latn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креатинина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3-3</a:t>
                      </a:r>
                      <a:r>
                        <a:rPr kumimoji="0" lang="sr-Cyrl-R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r>
                        <a:rPr kumimoji="0" lang="sr-Cyrl-C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9324B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9324B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410" name="TextBox 4"/>
          <p:cNvSpPr txBox="1">
            <a:spLocks noChangeArrowheads="1"/>
          </p:cNvSpPr>
          <p:nvPr/>
        </p:nvSpPr>
        <p:spPr bwMode="auto">
          <a:xfrm>
            <a:off x="5945450" y="1648513"/>
            <a:ext cx="287893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i="1" dirty="0" err="1">
                <a:solidFill>
                  <a:srgbClr val="19324B"/>
                </a:solidFill>
              </a:rPr>
              <a:t>KDIGO</a:t>
            </a:r>
            <a:r>
              <a:rPr lang="en-US" sz="2200" b="1" dirty="0">
                <a:solidFill>
                  <a:srgbClr val="19324B"/>
                </a:solidFill>
              </a:rPr>
              <a:t> </a:t>
            </a:r>
            <a:r>
              <a:rPr lang="en-US" sz="2200" b="1" dirty="0" err="1">
                <a:solidFill>
                  <a:srgbClr val="19324B"/>
                </a:solidFill>
              </a:rPr>
              <a:t>класификација</a:t>
            </a:r>
            <a:endParaRPr lang="en-US" sz="2200" b="1" dirty="0">
              <a:solidFill>
                <a:srgbClr val="1932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2647</Words>
  <Application>Microsoft Office PowerPoint</Application>
  <PresentationFormat>On-screen Show (16:9)</PresentationFormat>
  <Paragraphs>515</Paragraphs>
  <Slides>56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Chart</vt:lpstr>
      <vt:lpstr>Slide 1</vt:lpstr>
      <vt:lpstr>Slide 2</vt:lpstr>
      <vt:lpstr>Slide 3</vt:lpstr>
      <vt:lpstr>Дефиниција хроничне болести бубрега</vt:lpstr>
      <vt:lpstr>Slide 5</vt:lpstr>
      <vt:lpstr> Стадијуми хроничне болести бубрега      у зависности од ЈГФ           </vt:lpstr>
      <vt:lpstr>ЈГФ између 45 и 59 ml/min/1,73m2 није увек показатељ  хроничне болести бубрега код старих </vt:lpstr>
      <vt:lpstr>  Како применити дефиницију хроничне болести бубрега код особа &gt; 60 година? </vt:lpstr>
      <vt:lpstr>Класификација хроничне болести бубрега је непотпуна без податка о албуминурији</vt:lpstr>
      <vt:lpstr>KDIGO класификација ХББ на основу ЈГФ и албуминурије омогућава да се открије ХББ и предвиди прогноза</vt:lpstr>
      <vt:lpstr>Slide 11</vt:lpstr>
      <vt:lpstr>Висока смртност болесника са хроничном болешћу бубрега</vt:lpstr>
      <vt:lpstr>“Епидемија” хроничне болести бубрега Висока стопа смртности болесника</vt:lpstr>
      <vt:lpstr>Болести бубрега су најчешће асимптоматске  па за њима треба трагати</vt:lpstr>
      <vt:lpstr>Slide 15</vt:lpstr>
      <vt:lpstr>Највећи пораст инциденце терминалне инсуфицијенције бубрега узроковане дијабетесом и хипертензијом</vt:lpstr>
      <vt:lpstr>Ризик за хроничну болест бубрега имају:</vt:lpstr>
      <vt:lpstr>Превенција хроничне болести бубрега</vt:lpstr>
      <vt:lpstr>Примарна превенција хроничне болести бубрега</vt:lpstr>
      <vt:lpstr>Slide 20</vt:lpstr>
      <vt:lpstr>Препоруке KDIGO 2022 водича и резултати студија о циљним вредностима HbA1</vt:lpstr>
      <vt:lpstr>Slide 22</vt:lpstr>
      <vt:lpstr>Мере секундарне превенције хроничне болести бубрега</vt:lpstr>
      <vt:lpstr>Мере за успоравање прогресије ХББ</vt:lpstr>
      <vt:lpstr> ACEI и ARB2  - антихипертензиви   с најјачим ренопротективним дејством</vt:lpstr>
      <vt:lpstr>KDIGO водич: за превенцију прогресије ХББ код болесника са или без дијабетеса препоручује се циљни крвни притисак у зависности од албуминурије</vt:lpstr>
      <vt:lpstr>Избегавајте нефротоксичнe лекове/ средства код болесника са хроничним болестима бубрега!</vt:lpstr>
      <vt:lpstr>Ако је неопходно да се примене нефротоксична средстава код болесника са хроничном болешћу бубрега </vt:lpstr>
      <vt:lpstr>Како се код особа са смањеном функцијом бубрега одређује доза лекова?</vt:lpstr>
      <vt:lpstr>Важност раног откривања хроничне болести бубрега: познате чињенице, нерешена питања и перспективе</vt:lpstr>
      <vt:lpstr>Програм скрининга има за циљ да</vt:lpstr>
      <vt:lpstr>Програм скрининга има за циљ да</vt:lpstr>
      <vt:lpstr>Скрининг хроничне болести бубрега</vt:lpstr>
      <vt:lpstr>Скринингом обухватити особе са повећаним ризиком за хроничну болест бубрега </vt:lpstr>
      <vt:lpstr>Категорије ризика за ХББ</vt:lpstr>
      <vt:lpstr>THOMAS Towards Home-based Albuminuria Screening </vt:lpstr>
      <vt:lpstr>Београдска студија скрининга (РОББ)</vt:lpstr>
      <vt:lpstr>Рано откривање болести бубрега</vt:lpstr>
      <vt:lpstr>Мерење: креатинина у серуму</vt:lpstr>
      <vt:lpstr>Мерење екскреторне функције бубрега</vt:lpstr>
      <vt:lpstr>Индикације за одређивање ЈГФ</vt:lpstr>
      <vt:lpstr>Недостаци формула за процену ЈГФ</vt:lpstr>
      <vt:lpstr>Ако се тест тракама открије патолошки налаз у мокраћи....</vt:lpstr>
      <vt:lpstr>Присуство протеинурије у два или више узорака урина у размаку од 1-2 недеље...</vt:lpstr>
      <vt:lpstr>Албуминурија</vt:lpstr>
      <vt:lpstr>Slide 46</vt:lpstr>
      <vt:lpstr>Вредности албуминурије</vt:lpstr>
      <vt:lpstr>Slide 48</vt:lpstr>
      <vt:lpstr>Slide 49</vt:lpstr>
      <vt:lpstr>Фенотипске варијације болести бубрега код болесника са ДМ</vt:lpstr>
      <vt:lpstr>Тест траке и седимент мокраће</vt:lpstr>
      <vt:lpstr>Колико често се одређује ЈГФ код болесника са хроничном болешћу бубрега?</vt:lpstr>
      <vt:lpstr>Шта недостаје, али се може планирати</vt:lpstr>
      <vt:lpstr>Шта не може да се предвиди</vt:lpstr>
      <vt:lpstr>Закључак</vt:lpstr>
      <vt:lpstr>Желимо вам успешно решавање теста!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2024-03-10T06:30:56Z</dcterms:modified>
</cp:coreProperties>
</file>