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3" r:id="rId3"/>
    <p:sldId id="264" r:id="rId4"/>
    <p:sldId id="257" r:id="rId5"/>
    <p:sldId id="258" r:id="rId6"/>
    <p:sldId id="272" r:id="rId7"/>
    <p:sldId id="273" r:id="rId8"/>
    <p:sldId id="265" r:id="rId9"/>
    <p:sldId id="259" r:id="rId10"/>
    <p:sldId id="274" r:id="rId11"/>
    <p:sldId id="275" r:id="rId12"/>
    <p:sldId id="276" r:id="rId13"/>
    <p:sldId id="279" r:id="rId14"/>
    <p:sldId id="280" r:id="rId15"/>
    <p:sldId id="282" r:id="rId16"/>
    <p:sldId id="283" r:id="rId17"/>
    <p:sldId id="284" r:id="rId18"/>
    <p:sldId id="285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61" r:id="rId28"/>
    <p:sldId id="298" r:id="rId29"/>
    <p:sldId id="300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42313-02CD-408D-9165-17D892F207D2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57314-B044-472D-8F95-DF94DABB8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0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02A0-7D60-4E2C-B7A7-9CE314947B4D}" type="datetime1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6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8F98-3E30-465A-B6E0-A7D5F19EFEB8}" type="datetime1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5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D0EB-ABCA-4332-8E40-E8D1B2328B4A}" type="datetime1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586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8D9B-E869-413B-BB76-C32451588A23}" type="datetime1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63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4811-DB95-44D8-BAD1-FA0E39A9535C}" type="datetime1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6021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5230-BF8A-4D18-8C74-6AEDF40B133A}" type="datetime1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30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6C19-82EB-48D9-A522-550C59BE3171}" type="datetime1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63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0213-B38E-44DD-84AD-1EA275CC3F95}" type="datetime1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8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654F-B367-4E3D-B386-9F2BD28763EB}" type="datetime1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6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E837-F39B-4E36-A533-930513384A57}" type="datetime1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8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E6BB-DD9E-4918-8426-0DF17556522B}" type="datetime1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3BA9-206A-4584-92D9-8B64144BD8DF}" type="datetime1">
              <a:rPr lang="en-US" smtClean="0"/>
              <a:t>14/03/2024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2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7C20-6C9A-4A57-B3F8-6B7CCC4A19BE}" type="datetime1">
              <a:rPr lang="en-US" smtClean="0"/>
              <a:t>14/03/2024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3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13D5-1CBE-4309-B0A1-C4DA3ADB6127}" type="datetime1">
              <a:rPr lang="en-US" smtClean="0"/>
              <a:t>14/03/2024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5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F6C8-2AC7-4938-B6D3-2CBB9DDDA46A}" type="datetime1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8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FF31-DFAB-48B8-A999-2146D29CAD4F}" type="datetime1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8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4C22C-96D9-436C-BD87-BF0C62F99365}" type="datetime1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1F6973-E07F-4788-B375-B195D027F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5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7" y="1916723"/>
            <a:ext cx="9267093" cy="27889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err="1">
                <a:latin typeface="+mn-lt"/>
              </a:rPr>
              <a:t>Улога</a:t>
            </a:r>
            <a:r>
              <a:rPr lang="en-US" sz="4900" b="1" dirty="0">
                <a:latin typeface="+mn-lt"/>
              </a:rPr>
              <a:t> </a:t>
            </a:r>
            <a:r>
              <a:rPr lang="en-US" sz="4900" b="1" dirty="0" err="1">
                <a:latin typeface="+mn-lt"/>
              </a:rPr>
              <a:t>лекара</a:t>
            </a:r>
            <a:r>
              <a:rPr lang="en-US" sz="4900" b="1" dirty="0">
                <a:latin typeface="+mn-lt"/>
              </a:rPr>
              <a:t> </a:t>
            </a:r>
            <a:r>
              <a:rPr lang="en-US" sz="4900" b="1" dirty="0" err="1">
                <a:latin typeface="+mn-lt"/>
              </a:rPr>
              <a:t>опште</a:t>
            </a:r>
            <a:r>
              <a:rPr lang="en-US" sz="4900" b="1" dirty="0">
                <a:latin typeface="+mn-lt"/>
              </a:rPr>
              <a:t> </a:t>
            </a:r>
            <a:r>
              <a:rPr lang="en-US" sz="4900" b="1" dirty="0" err="1">
                <a:latin typeface="+mn-lt"/>
              </a:rPr>
              <a:t>медицине</a:t>
            </a:r>
            <a:r>
              <a:rPr lang="en-US" sz="4900" b="1" dirty="0">
                <a:latin typeface="+mn-lt"/>
              </a:rPr>
              <a:t> у </a:t>
            </a:r>
            <a:r>
              <a:rPr lang="en-US" sz="4900" b="1" dirty="0" err="1">
                <a:latin typeface="+mn-lt"/>
              </a:rPr>
              <a:t>превенцији</a:t>
            </a:r>
            <a:r>
              <a:rPr lang="en-US" sz="4900" b="1" dirty="0">
                <a:latin typeface="+mn-lt"/>
              </a:rPr>
              <a:t>, </a:t>
            </a:r>
            <a:r>
              <a:rPr lang="en-US" sz="4900" b="1" dirty="0" err="1">
                <a:latin typeface="+mn-lt"/>
              </a:rPr>
              <a:t>раном</a:t>
            </a:r>
            <a:r>
              <a:rPr lang="en-US" sz="4900" b="1" dirty="0">
                <a:latin typeface="+mn-lt"/>
              </a:rPr>
              <a:t> </a:t>
            </a:r>
            <a:r>
              <a:rPr lang="en-US" sz="4900" b="1" dirty="0" err="1">
                <a:latin typeface="+mn-lt"/>
              </a:rPr>
              <a:t>откривању</a:t>
            </a:r>
            <a:r>
              <a:rPr lang="en-US" sz="4900" b="1" dirty="0">
                <a:latin typeface="+mn-lt"/>
              </a:rPr>
              <a:t> </a:t>
            </a:r>
            <a:r>
              <a:rPr lang="sr-Latn-RS" sz="4900" b="1" dirty="0">
                <a:latin typeface="+mn-lt"/>
              </a:rPr>
              <a:t>и дијагностиковању хроничне болести </a:t>
            </a:r>
            <a:r>
              <a:rPr lang="sr-Latn-RS" sz="4900" b="1" dirty="0" smtClean="0">
                <a:latin typeface="+mn-lt"/>
              </a:rPr>
              <a:t>бубрега</a:t>
            </a:r>
            <a:r>
              <a:rPr lang="sr-Latn-RS" sz="4900" b="1" dirty="0">
                <a:latin typeface="+mn-lt"/>
              </a:rPr>
              <a:t> </a:t>
            </a:r>
            <a:r>
              <a:rPr lang="en-US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8713" y="4877309"/>
            <a:ext cx="7766936" cy="1096899"/>
          </a:xfrm>
        </p:spPr>
        <p:txBody>
          <a:bodyPr>
            <a:normAutofit/>
          </a:bodyPr>
          <a:lstStyle/>
          <a:p>
            <a:r>
              <a:rPr lang="sr-Cyrl-RS" sz="3600" dirty="0" smtClean="0"/>
              <a:t>Прим др Снежана Јанковић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25054" y="0"/>
            <a:ext cx="2727792" cy="191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42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Hronična </a:t>
            </a:r>
            <a:r>
              <a:rPr lang="en-US" dirty="0" err="1"/>
              <a:t>bubrežna</a:t>
            </a:r>
            <a:r>
              <a:rPr lang="en-US" dirty="0"/>
              <a:t> </a:t>
            </a:r>
            <a:r>
              <a:rPr lang="en-US" dirty="0" err="1" smtClean="0"/>
              <a:t>insuficijencija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-</a:t>
            </a:r>
            <a:r>
              <a:rPr lang="en-US" dirty="0" err="1" smtClean="0"/>
              <a:t>kliničke</a:t>
            </a:r>
            <a:r>
              <a:rPr lang="sr-Latn-RS" dirty="0"/>
              <a:t> </a:t>
            </a:r>
            <a:r>
              <a:rPr lang="en-US" dirty="0" err="1" smtClean="0"/>
              <a:t>manifestacije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Asimptomatske</a:t>
            </a:r>
            <a:r>
              <a:rPr lang="en-US" dirty="0" smtClean="0"/>
              <a:t> </a:t>
            </a:r>
            <a:r>
              <a:rPr lang="en-US" dirty="0" err="1"/>
              <a:t>abnormalnosti</a:t>
            </a:r>
            <a:r>
              <a:rPr lang="en-US" dirty="0"/>
              <a:t> </a:t>
            </a:r>
            <a:r>
              <a:rPr lang="en-US" dirty="0" err="1" smtClean="0"/>
              <a:t>mokraće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proteinurija</a:t>
            </a:r>
            <a:r>
              <a:rPr lang="en-US" dirty="0"/>
              <a:t>/</a:t>
            </a:r>
            <a:r>
              <a:rPr lang="en-US" dirty="0" err="1"/>
              <a:t>hematurija</a:t>
            </a:r>
            <a:endParaRPr lang="en-US" dirty="0"/>
          </a:p>
          <a:p>
            <a:r>
              <a:rPr lang="en-US" dirty="0" err="1" smtClean="0"/>
              <a:t>Nefritički</a:t>
            </a:r>
            <a:r>
              <a:rPr lang="en-US" dirty="0" smtClean="0"/>
              <a:t>/</a:t>
            </a:r>
            <a:r>
              <a:rPr lang="en-US" dirty="0" err="1" smtClean="0"/>
              <a:t>nefrotski</a:t>
            </a:r>
            <a:r>
              <a:rPr lang="en-US" dirty="0" smtClean="0"/>
              <a:t> </a:t>
            </a:r>
            <a:r>
              <a:rPr lang="en-US" dirty="0" err="1"/>
              <a:t>sindrom</a:t>
            </a:r>
            <a:endParaRPr lang="en-US" dirty="0"/>
          </a:p>
          <a:p>
            <a:r>
              <a:rPr lang="en-US" dirty="0" smtClean="0"/>
              <a:t>Hipertenzija</a:t>
            </a:r>
            <a:endParaRPr lang="en-US" dirty="0"/>
          </a:p>
          <a:p>
            <a:r>
              <a:rPr lang="en-US" dirty="0" err="1" smtClean="0"/>
              <a:t>Anemija</a:t>
            </a:r>
            <a:r>
              <a:rPr lang="en-US" dirty="0" smtClean="0"/>
              <a:t> </a:t>
            </a:r>
            <a:r>
              <a:rPr lang="en-US" dirty="0" err="1"/>
              <a:t>nepoznatog</a:t>
            </a:r>
            <a:r>
              <a:rPr lang="en-US" dirty="0"/>
              <a:t> </a:t>
            </a:r>
            <a:r>
              <a:rPr lang="en-US" dirty="0" err="1"/>
              <a:t>porekla</a:t>
            </a:r>
            <a:endParaRPr lang="en-US" dirty="0"/>
          </a:p>
          <a:p>
            <a:r>
              <a:rPr lang="en-US" dirty="0" err="1" smtClean="0"/>
              <a:t>Porast</a:t>
            </a:r>
            <a:r>
              <a:rPr lang="en-US" dirty="0" smtClean="0"/>
              <a:t> </a:t>
            </a:r>
            <a:r>
              <a:rPr lang="en-US" dirty="0" err="1"/>
              <a:t>kreatinina</a:t>
            </a:r>
            <a:r>
              <a:rPr lang="en-US" dirty="0"/>
              <a:t> u </a:t>
            </a:r>
            <a:r>
              <a:rPr lang="en-US" dirty="0" err="1"/>
              <a:t>serumu</a:t>
            </a:r>
            <a:endParaRPr lang="en-US" dirty="0"/>
          </a:p>
          <a:p>
            <a:r>
              <a:rPr lang="en-US" dirty="0" err="1" smtClean="0"/>
              <a:t>Uremija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088422" y="2051968"/>
            <a:ext cx="5607612" cy="3880773"/>
          </a:xfrm>
        </p:spPr>
        <p:txBody>
          <a:bodyPr>
            <a:normAutofit fontScale="62500" lnSpcReduction="20000"/>
          </a:bodyPr>
          <a:lstStyle/>
          <a:p>
            <a:r>
              <a:rPr lang="en-US" sz="2300" b="1" dirty="0" err="1"/>
              <a:t>Kardiovaskularni</a:t>
            </a:r>
            <a:r>
              <a:rPr lang="en-US" sz="2300" b="1" dirty="0"/>
              <a:t> </a:t>
            </a:r>
            <a:r>
              <a:rPr lang="en-US" sz="2300" b="1" dirty="0" err="1"/>
              <a:t>poremećaji</a:t>
            </a:r>
            <a:r>
              <a:rPr lang="en-US" sz="2300" b="1" dirty="0"/>
              <a:t> </a:t>
            </a:r>
            <a:r>
              <a:rPr lang="en-US" dirty="0"/>
              <a:t>(hipertenzija, </a:t>
            </a:r>
            <a:r>
              <a:rPr lang="en-US" dirty="0" err="1"/>
              <a:t>srčana</a:t>
            </a:r>
            <a:r>
              <a:rPr lang="en-US" dirty="0"/>
              <a:t> </a:t>
            </a:r>
            <a:r>
              <a:rPr lang="en-US" dirty="0" err="1"/>
              <a:t>insuficijencija</a:t>
            </a:r>
            <a:r>
              <a:rPr lang="en-US" dirty="0"/>
              <a:t>, </a:t>
            </a:r>
            <a:r>
              <a:rPr lang="en-US" dirty="0" err="1"/>
              <a:t>edem</a:t>
            </a:r>
            <a:r>
              <a:rPr lang="en-US" dirty="0"/>
              <a:t> </a:t>
            </a:r>
            <a:r>
              <a:rPr lang="en-US" dirty="0" err="1"/>
              <a:t>pluća</a:t>
            </a:r>
            <a:r>
              <a:rPr lang="en-US" dirty="0"/>
              <a:t>, </a:t>
            </a:r>
            <a:r>
              <a:rPr lang="en-US" dirty="0" err="1"/>
              <a:t>perikarditis</a:t>
            </a:r>
            <a:r>
              <a:rPr lang="en-US" dirty="0"/>
              <a:t>)</a:t>
            </a:r>
          </a:p>
          <a:p>
            <a:r>
              <a:rPr lang="en-US" sz="2300" b="1" dirty="0" err="1" smtClean="0"/>
              <a:t>Gastrointestinalni</a:t>
            </a:r>
            <a:r>
              <a:rPr lang="en-US" sz="2300" b="1" dirty="0" smtClean="0"/>
              <a:t> </a:t>
            </a:r>
            <a:r>
              <a:rPr lang="en-US" sz="2300" b="1" dirty="0" err="1"/>
              <a:t>poremećaji</a:t>
            </a:r>
            <a:r>
              <a:rPr lang="en-US" sz="2300" b="1" dirty="0"/>
              <a:t> </a:t>
            </a:r>
            <a:r>
              <a:rPr lang="en-US" dirty="0"/>
              <a:t>(</a:t>
            </a:r>
            <a:r>
              <a:rPr lang="en-US" dirty="0" err="1"/>
              <a:t>anoreksija</a:t>
            </a:r>
            <a:r>
              <a:rPr lang="en-US" dirty="0"/>
              <a:t>, </a:t>
            </a:r>
            <a:r>
              <a:rPr lang="en-US" dirty="0" err="1"/>
              <a:t>mučnina</a:t>
            </a:r>
            <a:r>
              <a:rPr lang="en-US" dirty="0"/>
              <a:t>, </a:t>
            </a:r>
            <a:r>
              <a:rPr lang="en-US" dirty="0" err="1"/>
              <a:t>povraćanje</a:t>
            </a:r>
            <a:r>
              <a:rPr lang="en-US" dirty="0"/>
              <a:t>...)</a:t>
            </a:r>
          </a:p>
          <a:p>
            <a:r>
              <a:rPr lang="en-US" sz="2200" b="1" dirty="0" err="1" smtClean="0"/>
              <a:t>Endokrini</a:t>
            </a:r>
            <a:r>
              <a:rPr lang="en-US" sz="2200" b="1" dirty="0" smtClean="0"/>
              <a:t> </a:t>
            </a:r>
            <a:r>
              <a:rPr lang="en-US" sz="2200" b="1" dirty="0" err="1"/>
              <a:t>poremećaji</a:t>
            </a:r>
            <a:r>
              <a:rPr lang="en-US" sz="2200" b="1" dirty="0"/>
              <a:t> </a:t>
            </a:r>
            <a:r>
              <a:rPr lang="en-US" dirty="0" smtClean="0"/>
              <a:t>(</a:t>
            </a:r>
            <a:r>
              <a:rPr lang="sr-Latn-RS" dirty="0" err="1" smtClean="0"/>
              <a:t>s</a:t>
            </a:r>
            <a:r>
              <a:rPr lang="en-US" dirty="0" err="1" smtClean="0"/>
              <a:t>ekundarni</a:t>
            </a:r>
            <a:r>
              <a:rPr lang="en-US" dirty="0" smtClean="0"/>
              <a:t> </a:t>
            </a:r>
            <a:r>
              <a:rPr lang="en-US" dirty="0" err="1"/>
              <a:t>hiperparatireoidizam</a:t>
            </a:r>
            <a:r>
              <a:rPr lang="en-US" dirty="0"/>
              <a:t>, </a:t>
            </a:r>
            <a:r>
              <a:rPr lang="en-US" dirty="0" err="1"/>
              <a:t>zaostajanje</a:t>
            </a:r>
            <a:r>
              <a:rPr lang="en-US" dirty="0"/>
              <a:t> u </a:t>
            </a:r>
            <a:r>
              <a:rPr lang="en-US" dirty="0" err="1"/>
              <a:t>rastu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dece</a:t>
            </a:r>
            <a:r>
              <a:rPr lang="en-US" dirty="0"/>
              <a:t>, </a:t>
            </a:r>
            <a:r>
              <a:rPr lang="en-US" dirty="0" err="1"/>
              <a:t>gubitak</a:t>
            </a:r>
            <a:r>
              <a:rPr lang="en-US" dirty="0"/>
              <a:t> </a:t>
            </a:r>
            <a:r>
              <a:rPr lang="en-US" dirty="0" err="1"/>
              <a:t>libida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potencije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muškaraca</a:t>
            </a:r>
            <a:r>
              <a:rPr lang="en-US" dirty="0"/>
              <a:t>, </a:t>
            </a:r>
            <a:r>
              <a:rPr lang="en-US" dirty="0" err="1" smtClean="0"/>
              <a:t>ginekomastija</a:t>
            </a:r>
            <a:r>
              <a:rPr lang="en-US" dirty="0"/>
              <a:t>, </a:t>
            </a:r>
            <a:r>
              <a:rPr lang="en-US" dirty="0" err="1"/>
              <a:t>amenoreja</a:t>
            </a:r>
            <a:r>
              <a:rPr lang="en-US" dirty="0"/>
              <a:t>, </a:t>
            </a:r>
            <a:r>
              <a:rPr lang="en-US" dirty="0" err="1"/>
              <a:t>anovulatorni</a:t>
            </a:r>
            <a:r>
              <a:rPr lang="en-US" dirty="0"/>
              <a:t> </a:t>
            </a:r>
            <a:r>
              <a:rPr lang="en-US" dirty="0" err="1"/>
              <a:t>ciklusi</a:t>
            </a:r>
            <a:r>
              <a:rPr lang="en-US" dirty="0"/>
              <a:t>, </a:t>
            </a:r>
            <a:r>
              <a:rPr lang="en-US" dirty="0" err="1"/>
              <a:t>metroragije</a:t>
            </a:r>
            <a:r>
              <a:rPr lang="en-US" dirty="0"/>
              <a:t>, </a:t>
            </a:r>
            <a:r>
              <a:rPr lang="en-US" dirty="0" err="1"/>
              <a:t>sterilitet</a:t>
            </a:r>
            <a:r>
              <a:rPr lang="en-US" dirty="0"/>
              <a:t> </a:t>
            </a:r>
            <a:r>
              <a:rPr lang="en-US" dirty="0" err="1" smtClean="0"/>
              <a:t>kod</a:t>
            </a:r>
            <a:r>
              <a:rPr lang="sr-Latn-RS" dirty="0" smtClean="0"/>
              <a:t> </a:t>
            </a:r>
            <a:r>
              <a:rPr lang="en-US" dirty="0" err="1" smtClean="0"/>
              <a:t>žena</a:t>
            </a:r>
            <a:r>
              <a:rPr lang="en-US" dirty="0"/>
              <a:t>, </a:t>
            </a:r>
            <a:r>
              <a:rPr lang="en-US" dirty="0" err="1"/>
              <a:t>abnormalna</a:t>
            </a:r>
            <a:r>
              <a:rPr lang="en-US" dirty="0"/>
              <a:t> </a:t>
            </a:r>
            <a:r>
              <a:rPr lang="en-US" dirty="0" err="1"/>
              <a:t>tolerancija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glukozu</a:t>
            </a:r>
            <a:r>
              <a:rPr lang="en-US" dirty="0"/>
              <a:t>)</a:t>
            </a:r>
          </a:p>
          <a:p>
            <a:r>
              <a:rPr lang="en-US" sz="2200" b="1" dirty="0" err="1" smtClean="0"/>
              <a:t>Hematološki</a:t>
            </a:r>
            <a:r>
              <a:rPr lang="en-US" sz="2200" b="1" dirty="0" smtClean="0"/>
              <a:t> </a:t>
            </a:r>
            <a:r>
              <a:rPr lang="en-US" sz="2200" b="1" dirty="0" err="1"/>
              <a:t>poremećaji</a:t>
            </a:r>
            <a:r>
              <a:rPr lang="en-US" sz="2200" b="1" dirty="0"/>
              <a:t> </a:t>
            </a:r>
            <a:r>
              <a:rPr lang="en-US" dirty="0"/>
              <a:t>(</a:t>
            </a:r>
            <a:r>
              <a:rPr lang="en-US" dirty="0" err="1"/>
              <a:t>anemija</a:t>
            </a:r>
            <a:r>
              <a:rPr lang="en-US" dirty="0"/>
              <a:t>, </a:t>
            </a:r>
            <a:r>
              <a:rPr lang="en-US" dirty="0" err="1"/>
              <a:t>sklonost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krvavljenju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r>
              <a:rPr lang="en-US" dirty="0" err="1"/>
              <a:t>infekcijama</a:t>
            </a:r>
            <a:r>
              <a:rPr lang="en-US" dirty="0"/>
              <a:t>)</a:t>
            </a:r>
          </a:p>
          <a:p>
            <a:r>
              <a:rPr lang="en-US" sz="2200" b="1" dirty="0" err="1" smtClean="0"/>
              <a:t>Kožne</a:t>
            </a:r>
            <a:r>
              <a:rPr lang="en-US" sz="2200" b="1" dirty="0" smtClean="0"/>
              <a:t> </a:t>
            </a:r>
            <a:r>
              <a:rPr lang="en-US" sz="2200" b="1" dirty="0" err="1"/>
              <a:t>promene</a:t>
            </a:r>
            <a:r>
              <a:rPr lang="en-US" sz="2200" b="1" dirty="0"/>
              <a:t> </a:t>
            </a:r>
            <a:r>
              <a:rPr lang="en-US" dirty="0"/>
              <a:t>(</a:t>
            </a:r>
            <a:r>
              <a:rPr lang="en-US" dirty="0" err="1"/>
              <a:t>svrab</a:t>
            </a:r>
            <a:r>
              <a:rPr lang="en-US" dirty="0"/>
              <a:t>, </a:t>
            </a:r>
            <a:r>
              <a:rPr lang="en-US" dirty="0" err="1"/>
              <a:t>promena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</a:t>
            </a:r>
            <a:r>
              <a:rPr lang="en-US" dirty="0" err="1"/>
              <a:t>kože</a:t>
            </a:r>
            <a:r>
              <a:rPr lang="en-US" dirty="0"/>
              <a:t>)</a:t>
            </a:r>
          </a:p>
          <a:p>
            <a:r>
              <a:rPr lang="en-US" sz="2200" b="1" dirty="0" err="1" smtClean="0"/>
              <a:t>Imunološki</a:t>
            </a:r>
            <a:r>
              <a:rPr lang="en-US" sz="2200" b="1" dirty="0" smtClean="0"/>
              <a:t> </a:t>
            </a:r>
            <a:r>
              <a:rPr lang="en-US" sz="2200" b="1" dirty="0" err="1"/>
              <a:t>poremećaji</a:t>
            </a:r>
            <a:r>
              <a:rPr lang="en-US" sz="2200" b="1" dirty="0"/>
              <a:t> </a:t>
            </a:r>
            <a:r>
              <a:rPr lang="en-US" dirty="0"/>
              <a:t>(</a:t>
            </a:r>
            <a:r>
              <a:rPr lang="en-US" dirty="0" err="1"/>
              <a:t>sklonost</a:t>
            </a:r>
            <a:r>
              <a:rPr lang="en-US" dirty="0"/>
              <a:t> </a:t>
            </a:r>
            <a:r>
              <a:rPr lang="en-US" dirty="0" err="1"/>
              <a:t>infekcijama</a:t>
            </a:r>
            <a:r>
              <a:rPr lang="en-US" dirty="0"/>
              <a:t>, </a:t>
            </a:r>
            <a:r>
              <a:rPr lang="en-US" dirty="0" err="1"/>
              <a:t>maligniteti</a:t>
            </a:r>
            <a:r>
              <a:rPr lang="en-US" dirty="0"/>
              <a:t>...)</a:t>
            </a:r>
          </a:p>
          <a:p>
            <a:r>
              <a:rPr lang="en-US" sz="2200" b="1" dirty="0" err="1" smtClean="0"/>
              <a:t>Plućne</a:t>
            </a:r>
            <a:r>
              <a:rPr lang="en-US" sz="2200" b="1" dirty="0" smtClean="0"/>
              <a:t> </a:t>
            </a:r>
            <a:r>
              <a:rPr lang="en-US" sz="2200" b="1" dirty="0" err="1"/>
              <a:t>manifestacije</a:t>
            </a:r>
            <a:r>
              <a:rPr lang="en-US" sz="2200" b="1" dirty="0"/>
              <a:t> </a:t>
            </a:r>
            <a:r>
              <a:rPr lang="en-US" dirty="0"/>
              <a:t>(</a:t>
            </a:r>
            <a:r>
              <a:rPr lang="en-US" dirty="0" err="1"/>
              <a:t>uremijska</a:t>
            </a:r>
            <a:r>
              <a:rPr lang="en-US" dirty="0"/>
              <a:t> </a:t>
            </a:r>
            <a:r>
              <a:rPr lang="en-US" dirty="0" err="1"/>
              <a:t>pluća</a:t>
            </a:r>
            <a:r>
              <a:rPr lang="en-US" dirty="0"/>
              <a:t>, </a:t>
            </a:r>
            <a:r>
              <a:rPr lang="en-US" dirty="0" err="1"/>
              <a:t>kongestija</a:t>
            </a:r>
            <a:r>
              <a:rPr lang="en-US" dirty="0"/>
              <a:t>, </a:t>
            </a:r>
            <a:r>
              <a:rPr lang="en-US" dirty="0" err="1"/>
              <a:t>edem</a:t>
            </a:r>
            <a:r>
              <a:rPr lang="en-US" dirty="0"/>
              <a:t>)</a:t>
            </a:r>
          </a:p>
          <a:p>
            <a:r>
              <a:rPr lang="en-US" sz="2200" b="1" dirty="0" err="1" smtClean="0"/>
              <a:t>Očne</a:t>
            </a:r>
            <a:r>
              <a:rPr lang="en-US" sz="2200" b="1" dirty="0" smtClean="0"/>
              <a:t> </a:t>
            </a:r>
            <a:r>
              <a:rPr lang="en-US" sz="2200" b="1" dirty="0" err="1"/>
              <a:t>manifestacije</a:t>
            </a:r>
            <a:r>
              <a:rPr lang="en-US" sz="2200" b="1" dirty="0"/>
              <a:t> </a:t>
            </a:r>
            <a:r>
              <a:rPr lang="en-US" dirty="0"/>
              <a:t>(</a:t>
            </a:r>
            <a:r>
              <a:rPr lang="en-US" dirty="0" err="1"/>
              <a:t>hipertenzivna</a:t>
            </a:r>
            <a:r>
              <a:rPr lang="en-US" dirty="0"/>
              <a:t> </a:t>
            </a:r>
            <a:r>
              <a:rPr lang="en-US" dirty="0" err="1"/>
              <a:t>retinopatija</a:t>
            </a:r>
            <a:r>
              <a:rPr lang="en-US" dirty="0"/>
              <a:t>...)</a:t>
            </a:r>
          </a:p>
          <a:p>
            <a:r>
              <a:rPr lang="en-US" sz="2200" b="1" dirty="0" err="1" smtClean="0"/>
              <a:t>Neurološke</a:t>
            </a:r>
            <a:r>
              <a:rPr lang="en-US" sz="2200" b="1" dirty="0" smtClean="0"/>
              <a:t> </a:t>
            </a:r>
            <a:r>
              <a:rPr lang="en-US" sz="2200" b="1" dirty="0" err="1"/>
              <a:t>manifestacije</a:t>
            </a:r>
            <a:r>
              <a:rPr lang="en-US" sz="2200" b="1" dirty="0"/>
              <a:t> </a:t>
            </a:r>
            <a:r>
              <a:rPr lang="en-US" dirty="0"/>
              <a:t>(</a:t>
            </a:r>
            <a:r>
              <a:rPr lang="en-US" dirty="0" err="1"/>
              <a:t>encefalopatija</a:t>
            </a:r>
            <a:r>
              <a:rPr lang="en-US" dirty="0"/>
              <a:t>, </a:t>
            </a:r>
            <a:r>
              <a:rPr lang="en-US" dirty="0" err="1"/>
              <a:t>periferna</a:t>
            </a:r>
            <a:r>
              <a:rPr lang="en-US" dirty="0"/>
              <a:t> </a:t>
            </a:r>
            <a:r>
              <a:rPr lang="en-US" dirty="0" err="1"/>
              <a:t>polineuropatija</a:t>
            </a:r>
            <a:r>
              <a:rPr lang="en-US" dirty="0"/>
              <a:t>...)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26" y="4060670"/>
            <a:ext cx="1887415" cy="19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745" y="609600"/>
            <a:ext cx="8598257" cy="876300"/>
          </a:xfrm>
        </p:spPr>
        <p:txBody>
          <a:bodyPr/>
          <a:lstStyle/>
          <a:p>
            <a:r>
              <a:rPr lang="en-US" dirty="0" smtClean="0"/>
              <a:t>METABOLIČKE PROMENE U HBI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250" y="1712575"/>
            <a:ext cx="4185623" cy="576262"/>
          </a:xfrm>
        </p:spPr>
        <p:txBody>
          <a:bodyPr/>
          <a:lstStyle/>
          <a:p>
            <a:r>
              <a:rPr lang="en-US" dirty="0" err="1">
                <a:solidFill>
                  <a:srgbClr val="92D050"/>
                </a:solidFill>
              </a:rPr>
              <a:t>Promene</a:t>
            </a:r>
            <a:r>
              <a:rPr lang="en-US" dirty="0">
                <a:solidFill>
                  <a:srgbClr val="92D050"/>
                </a:solidFill>
              </a:rPr>
              <a:t> u </a:t>
            </a:r>
            <a:r>
              <a:rPr lang="en-US" dirty="0" err="1">
                <a:solidFill>
                  <a:srgbClr val="92D050"/>
                </a:solidFill>
              </a:rPr>
              <a:t>krvi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449114"/>
            <a:ext cx="4185623" cy="3304117"/>
          </a:xfrm>
        </p:spPr>
        <p:txBody>
          <a:bodyPr/>
          <a:lstStyle/>
          <a:p>
            <a:r>
              <a:rPr lang="en-US" dirty="0" smtClean="0"/>
              <a:t>Hemoglobin/</a:t>
            </a:r>
            <a:r>
              <a:rPr lang="en-US" dirty="0" err="1" smtClean="0"/>
              <a:t>hematokrit</a:t>
            </a:r>
            <a:r>
              <a:rPr lang="en-US" dirty="0"/>
              <a:t> </a:t>
            </a:r>
          </a:p>
          <a:p>
            <a:r>
              <a:rPr lang="en-US" dirty="0" smtClean="0"/>
              <a:t>Bikarbonati </a:t>
            </a:r>
            <a:endParaRPr lang="en-US" dirty="0"/>
          </a:p>
          <a:p>
            <a:r>
              <a:rPr lang="en-US" dirty="0" smtClean="0"/>
              <a:t>Kalcium</a:t>
            </a:r>
            <a:r>
              <a:rPr lang="sr-Latn-RS" dirty="0" smtClean="0"/>
              <a:t> </a:t>
            </a:r>
            <a:endParaRPr lang="en-US" dirty="0"/>
          </a:p>
          <a:p>
            <a:r>
              <a:rPr lang="en-US" dirty="0" smtClean="0"/>
              <a:t>Fosfati </a:t>
            </a:r>
            <a:endParaRPr lang="en-US" dirty="0"/>
          </a:p>
          <a:p>
            <a:r>
              <a:rPr lang="en-US" b="1" dirty="0" smtClean="0"/>
              <a:t>PTH</a:t>
            </a:r>
            <a:r>
              <a:rPr lang="sr-Latn-RS" b="1" dirty="0" smtClean="0"/>
              <a:t>    </a:t>
            </a:r>
            <a:r>
              <a:rPr lang="sr-Latn-RS" dirty="0" smtClean="0"/>
              <a:t>      </a:t>
            </a:r>
          </a:p>
          <a:p>
            <a:r>
              <a:rPr lang="en-US" dirty="0" err="1" smtClean="0"/>
              <a:t>Trigl</a:t>
            </a:r>
            <a:r>
              <a:rPr lang="sr-Latn-RS" dirty="0" smtClean="0"/>
              <a:t>i</a:t>
            </a:r>
            <a:r>
              <a:rPr lang="en-US" dirty="0" err="1" smtClean="0"/>
              <a:t>ceridi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1712575"/>
            <a:ext cx="4185618" cy="576262"/>
          </a:xfrm>
        </p:spPr>
        <p:txBody>
          <a:bodyPr/>
          <a:lstStyle/>
          <a:p>
            <a:r>
              <a:rPr lang="en-US" dirty="0" err="1">
                <a:solidFill>
                  <a:srgbClr val="92D050"/>
                </a:solidFill>
              </a:rPr>
              <a:t>Metaboličke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promene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449113"/>
            <a:ext cx="4185617" cy="3304117"/>
          </a:xfrm>
        </p:spPr>
        <p:txBody>
          <a:bodyPr/>
          <a:lstStyle/>
          <a:p>
            <a:r>
              <a:rPr lang="en-US" dirty="0" err="1" smtClean="0"/>
              <a:t>Anemija</a:t>
            </a:r>
            <a:endParaRPr lang="en-US" dirty="0"/>
          </a:p>
          <a:p>
            <a:r>
              <a:rPr lang="en-US" dirty="0" err="1" smtClean="0"/>
              <a:t>Metabolička</a:t>
            </a:r>
            <a:r>
              <a:rPr lang="en-US" dirty="0" smtClean="0"/>
              <a:t> </a:t>
            </a:r>
            <a:r>
              <a:rPr lang="en-US" dirty="0" err="1"/>
              <a:t>acidoza</a:t>
            </a:r>
            <a:endParaRPr lang="en-US" dirty="0"/>
          </a:p>
          <a:p>
            <a:r>
              <a:rPr lang="en-US" dirty="0" err="1" smtClean="0"/>
              <a:t>Metabolizam</a:t>
            </a:r>
            <a:r>
              <a:rPr lang="en-US" dirty="0" smtClean="0"/>
              <a:t> </a:t>
            </a:r>
            <a:r>
              <a:rPr lang="en-US" dirty="0" err="1"/>
              <a:t>minerala</a:t>
            </a:r>
            <a:endParaRPr lang="en-US" dirty="0"/>
          </a:p>
          <a:p>
            <a:r>
              <a:rPr lang="en-US" dirty="0" smtClean="0"/>
              <a:t>Dyslipidemia</a:t>
            </a:r>
            <a:endParaRPr lang="en-US" dirty="0"/>
          </a:p>
          <a:p>
            <a:r>
              <a:rPr lang="en-US" dirty="0" err="1" smtClean="0"/>
              <a:t>Nutritivni</a:t>
            </a:r>
            <a:r>
              <a:rPr lang="en-US" dirty="0" smtClean="0"/>
              <a:t> </a:t>
            </a:r>
            <a:r>
              <a:rPr lang="en-US" dirty="0"/>
              <a:t>status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11</a:t>
            </a:fld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815862" y="2533828"/>
            <a:ext cx="308786" cy="272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459770" y="2888452"/>
            <a:ext cx="308786" cy="272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150984" y="3321290"/>
            <a:ext cx="308786" cy="272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2150984" y="3745701"/>
            <a:ext cx="308786" cy="272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2150983" y="4052493"/>
            <a:ext cx="308786" cy="272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>
            <a:off x="2305377" y="4454824"/>
            <a:ext cx="308786" cy="272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73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1469"/>
          </a:xfrm>
        </p:spPr>
        <p:txBody>
          <a:bodyPr/>
          <a:lstStyle/>
          <a:p>
            <a:r>
              <a:rPr lang="sr-Latn-RS" dirty="0" smtClean="0"/>
              <a:t>DIJAGNOSTIKA HBI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0636"/>
            <a:ext cx="8693383" cy="2543295"/>
          </a:xfrm>
        </p:spPr>
        <p:txBody>
          <a:bodyPr>
            <a:normAutofit/>
          </a:bodyPr>
          <a:lstStyle/>
          <a:p>
            <a:r>
              <a:rPr lang="en-US" dirty="0" err="1" smtClean="0"/>
              <a:t>Merenje</a:t>
            </a:r>
            <a:r>
              <a:rPr lang="en-US" dirty="0" smtClean="0"/>
              <a:t> </a:t>
            </a:r>
            <a:r>
              <a:rPr lang="en-US" dirty="0" err="1"/>
              <a:t>krvnog</a:t>
            </a:r>
            <a:r>
              <a:rPr lang="en-US" dirty="0"/>
              <a:t> </a:t>
            </a:r>
            <a:r>
              <a:rPr lang="en-US" dirty="0" err="1"/>
              <a:t>pritiska</a:t>
            </a:r>
            <a:endParaRPr lang="en-US" dirty="0"/>
          </a:p>
          <a:p>
            <a:r>
              <a:rPr lang="en-US" dirty="0" err="1" smtClean="0"/>
              <a:t>Pregled</a:t>
            </a:r>
            <a:r>
              <a:rPr lang="en-US" dirty="0" smtClean="0"/>
              <a:t> </a:t>
            </a:r>
            <a:r>
              <a:rPr lang="en-US" dirty="0" err="1"/>
              <a:t>sedimenta</a:t>
            </a:r>
            <a:r>
              <a:rPr lang="en-US" dirty="0"/>
              <a:t> </a:t>
            </a:r>
            <a:r>
              <a:rPr lang="en-US" dirty="0" err="1"/>
              <a:t>mokraće</a:t>
            </a:r>
            <a:endParaRPr lang="en-US" dirty="0"/>
          </a:p>
          <a:p>
            <a:r>
              <a:rPr lang="en-US" dirty="0" err="1" smtClean="0"/>
              <a:t>Albuminurija</a:t>
            </a:r>
            <a:r>
              <a:rPr lang="en-US" dirty="0" smtClean="0"/>
              <a:t>/</a:t>
            </a:r>
            <a:r>
              <a:rPr lang="en-US" dirty="0" err="1" smtClean="0"/>
              <a:t>Proteinuruja</a:t>
            </a:r>
            <a:endParaRPr lang="en-US" dirty="0"/>
          </a:p>
          <a:p>
            <a:r>
              <a:rPr lang="en-US" dirty="0" err="1" smtClean="0"/>
              <a:t>Određivanje</a:t>
            </a:r>
            <a:r>
              <a:rPr lang="en-US" dirty="0" smtClean="0"/>
              <a:t> </a:t>
            </a:r>
            <a:r>
              <a:rPr lang="en-US" dirty="0" err="1"/>
              <a:t>jačine</a:t>
            </a:r>
            <a:r>
              <a:rPr lang="en-US" dirty="0"/>
              <a:t> </a:t>
            </a:r>
            <a:r>
              <a:rPr lang="en-US" dirty="0" err="1"/>
              <a:t>glomerulske</a:t>
            </a:r>
            <a:r>
              <a:rPr lang="en-US" dirty="0"/>
              <a:t> </a:t>
            </a:r>
            <a:r>
              <a:rPr lang="en-US" dirty="0" err="1"/>
              <a:t>filtracije</a:t>
            </a:r>
            <a:endParaRPr lang="en-US" dirty="0"/>
          </a:p>
          <a:p>
            <a:r>
              <a:rPr lang="en-US" dirty="0" err="1" smtClean="0"/>
              <a:t>Određivanje</a:t>
            </a:r>
            <a:r>
              <a:rPr lang="en-US" dirty="0" smtClean="0"/>
              <a:t> </a:t>
            </a:r>
            <a:r>
              <a:rPr lang="en-US" dirty="0" err="1"/>
              <a:t>ureje</a:t>
            </a:r>
            <a:r>
              <a:rPr lang="en-US" dirty="0"/>
              <a:t>, </a:t>
            </a:r>
            <a:r>
              <a:rPr lang="en-US" dirty="0" err="1"/>
              <a:t>kreatinina</a:t>
            </a:r>
            <a:r>
              <a:rPr lang="en-US" dirty="0"/>
              <a:t>, </a:t>
            </a:r>
            <a:r>
              <a:rPr lang="en-US" dirty="0" err="1"/>
              <a:t>elektrolita</a:t>
            </a:r>
            <a:r>
              <a:rPr lang="en-US" dirty="0"/>
              <a:t>,</a:t>
            </a:r>
          </a:p>
          <a:p>
            <a:r>
              <a:rPr lang="en-US" dirty="0" err="1" smtClean="0"/>
              <a:t>Pregled</a:t>
            </a:r>
            <a:r>
              <a:rPr lang="en-US" dirty="0" smtClean="0"/>
              <a:t> </a:t>
            </a:r>
            <a:r>
              <a:rPr lang="en-US" dirty="0" err="1"/>
              <a:t>bubrega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mokraćnih</a:t>
            </a:r>
            <a:r>
              <a:rPr lang="en-US" dirty="0"/>
              <a:t> </a:t>
            </a:r>
            <a:r>
              <a:rPr lang="en-US" dirty="0" err="1"/>
              <a:t>puteva</a:t>
            </a:r>
            <a:r>
              <a:rPr lang="en-US" dirty="0"/>
              <a:t> </a:t>
            </a:r>
            <a:r>
              <a:rPr lang="en-US" dirty="0" err="1"/>
              <a:t>nekom</a:t>
            </a:r>
            <a:r>
              <a:rPr lang="en-US" dirty="0"/>
              <a:t> od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vizualizacije</a:t>
            </a:r>
            <a:endParaRPr lang="sr-Latn-RS" dirty="0" smtClean="0"/>
          </a:p>
          <a:p>
            <a:endParaRPr lang="sr-Latn-RS" dirty="0"/>
          </a:p>
          <a:p>
            <a:pPr marL="0" indent="0">
              <a:buNone/>
            </a:pPr>
            <a:endParaRPr lang="sr-Latn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759" y="4089608"/>
            <a:ext cx="3312532" cy="2316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583" y="887489"/>
            <a:ext cx="1686160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Dijagnoza </a:t>
            </a:r>
            <a:r>
              <a:rPr lang="pl-PL" dirty="0" smtClean="0"/>
              <a:t>HBI-preporuke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38" y="1521069"/>
            <a:ext cx="8746464" cy="4520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err="1" smtClean="0"/>
              <a:t>H</a:t>
            </a:r>
            <a:r>
              <a:rPr lang="en-US" dirty="0" err="1" smtClean="0"/>
              <a:t>itno</a:t>
            </a:r>
            <a:r>
              <a:rPr lang="en-US" dirty="0" smtClean="0"/>
              <a:t> </a:t>
            </a:r>
            <a:r>
              <a:rPr lang="en-US" dirty="0" err="1"/>
              <a:t>uputiti</a:t>
            </a:r>
            <a:r>
              <a:rPr lang="en-US" dirty="0"/>
              <a:t> </a:t>
            </a:r>
            <a:r>
              <a:rPr lang="en-US" dirty="0" err="1"/>
              <a:t>nefrologu</a:t>
            </a:r>
            <a:r>
              <a:rPr lang="en-US" dirty="0"/>
              <a:t> </a:t>
            </a:r>
            <a:r>
              <a:rPr lang="en-US" dirty="0" err="1"/>
              <a:t>bolesnike</a:t>
            </a:r>
            <a:r>
              <a:rPr lang="en-US" dirty="0"/>
              <a:t> u </a:t>
            </a:r>
            <a:r>
              <a:rPr lang="en-US" dirty="0" err="1"/>
              <a:t>sledećim</a:t>
            </a:r>
            <a:r>
              <a:rPr lang="en-US" dirty="0"/>
              <a:t> </a:t>
            </a:r>
            <a:r>
              <a:rPr lang="en-US" dirty="0" err="1" smtClean="0"/>
              <a:t>situacijama</a:t>
            </a:r>
            <a:r>
              <a:rPr lang="en-US" dirty="0"/>
              <a:t>:</a:t>
            </a:r>
          </a:p>
          <a:p>
            <a:r>
              <a:rPr lang="en-US" dirty="0" err="1" smtClean="0"/>
              <a:t>sumnja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akutnu</a:t>
            </a:r>
            <a:r>
              <a:rPr lang="en-US" dirty="0"/>
              <a:t> </a:t>
            </a:r>
            <a:r>
              <a:rPr lang="en-US" dirty="0" err="1"/>
              <a:t>slabost</a:t>
            </a:r>
            <a:r>
              <a:rPr lang="en-US" dirty="0"/>
              <a:t> </a:t>
            </a:r>
            <a:r>
              <a:rPr lang="en-US" dirty="0" err="1"/>
              <a:t>bubrega</a:t>
            </a:r>
            <a:endParaRPr lang="en-US" dirty="0"/>
          </a:p>
          <a:p>
            <a:r>
              <a:rPr lang="en-US" dirty="0" err="1" smtClean="0"/>
              <a:t>naglo</a:t>
            </a:r>
            <a:r>
              <a:rPr lang="en-US" dirty="0" smtClean="0"/>
              <a:t> </a:t>
            </a:r>
            <a:r>
              <a:rPr lang="en-US" dirty="0" err="1"/>
              <a:t>pogoršanje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 (</a:t>
            </a:r>
            <a:r>
              <a:rPr lang="en-US" dirty="0" err="1"/>
              <a:t>porast</a:t>
            </a:r>
            <a:r>
              <a:rPr lang="en-US" dirty="0"/>
              <a:t> </a:t>
            </a:r>
            <a:r>
              <a:rPr lang="en-US" dirty="0" err="1"/>
              <a:t>koncentracije</a:t>
            </a:r>
            <a:r>
              <a:rPr lang="en-US" dirty="0"/>
              <a:t> </a:t>
            </a:r>
            <a:r>
              <a:rPr lang="en-US" dirty="0" err="1" smtClean="0"/>
              <a:t>kreatinina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serumu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20% od </a:t>
            </a:r>
            <a:r>
              <a:rPr lang="en-US" dirty="0" err="1"/>
              <a:t>prethodne</a:t>
            </a:r>
            <a:r>
              <a:rPr lang="en-US" dirty="0"/>
              <a:t> </a:t>
            </a:r>
            <a:r>
              <a:rPr lang="en-US" dirty="0" smtClean="0"/>
              <a:t>kontrole</a:t>
            </a:r>
            <a:r>
              <a:rPr lang="en-US" dirty="0"/>
              <a:t>)</a:t>
            </a:r>
          </a:p>
          <a:p>
            <a:r>
              <a:rPr lang="en-US" dirty="0" err="1" smtClean="0"/>
              <a:t>novootkriveni</a:t>
            </a:r>
            <a:r>
              <a:rPr lang="en-US" dirty="0" smtClean="0"/>
              <a:t> </a:t>
            </a:r>
            <a:r>
              <a:rPr lang="en-US" dirty="0" err="1"/>
              <a:t>bolesnici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JGF </a:t>
            </a:r>
            <a:r>
              <a:rPr lang="en-US" dirty="0" err="1"/>
              <a:t>ispod</a:t>
            </a:r>
            <a:r>
              <a:rPr lang="en-US" dirty="0"/>
              <a:t> 30 ml/min/1.73 m2</a:t>
            </a:r>
          </a:p>
          <a:p>
            <a:r>
              <a:rPr lang="en-US" dirty="0" err="1" smtClean="0"/>
              <a:t>pogoršanje</a:t>
            </a:r>
            <a:r>
              <a:rPr lang="en-US" dirty="0" smtClean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maligna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hipertenzije</a:t>
            </a:r>
            <a:endParaRPr lang="en-US" dirty="0"/>
          </a:p>
          <a:p>
            <a:r>
              <a:rPr lang="en-US" dirty="0" err="1" smtClean="0"/>
              <a:t>hiperkalijemija</a:t>
            </a:r>
            <a:r>
              <a:rPr lang="en-US" dirty="0" smtClean="0"/>
              <a:t> </a:t>
            </a:r>
            <a:r>
              <a:rPr lang="en-US" dirty="0"/>
              <a:t>(&gt;7.0 </a:t>
            </a:r>
            <a:r>
              <a:rPr lang="en-US" dirty="0" err="1"/>
              <a:t>mmol</a:t>
            </a:r>
            <a:r>
              <a:rPr lang="en-US" dirty="0"/>
              <a:t>/l)</a:t>
            </a:r>
          </a:p>
          <a:p>
            <a:r>
              <a:rPr lang="en-US" dirty="0" err="1" smtClean="0"/>
              <a:t>nefrotski</a:t>
            </a:r>
            <a:r>
              <a:rPr lang="en-US" dirty="0" smtClean="0"/>
              <a:t> </a:t>
            </a:r>
            <a:r>
              <a:rPr lang="en-US" dirty="0" err="1"/>
              <a:t>sindrom</a:t>
            </a:r>
            <a:endParaRPr lang="en-US" dirty="0"/>
          </a:p>
          <a:p>
            <a:r>
              <a:rPr lang="en-US" dirty="0" err="1" smtClean="0"/>
              <a:t>proteinurija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hematurijom</a:t>
            </a:r>
            <a:endParaRPr lang="en-US" dirty="0"/>
          </a:p>
          <a:p>
            <a:r>
              <a:rPr lang="en-US" dirty="0" smtClean="0"/>
              <a:t>dijabetes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proteinurijom</a:t>
            </a:r>
            <a:r>
              <a:rPr lang="en-US" dirty="0"/>
              <a:t> a bez </a:t>
            </a:r>
            <a:r>
              <a:rPr lang="en-US" dirty="0" err="1"/>
              <a:t>dijabetesne</a:t>
            </a:r>
            <a:r>
              <a:rPr lang="en-US" dirty="0"/>
              <a:t> </a:t>
            </a:r>
            <a:r>
              <a:rPr lang="en-US" dirty="0" err="1"/>
              <a:t>retinopatije</a:t>
            </a:r>
            <a:endParaRPr lang="en-US" dirty="0"/>
          </a:p>
          <a:p>
            <a:r>
              <a:rPr lang="en-US" dirty="0" err="1" smtClean="0"/>
              <a:t>rekurentni</a:t>
            </a:r>
            <a:r>
              <a:rPr lang="en-US" dirty="0" smtClean="0"/>
              <a:t> </a:t>
            </a:r>
            <a:r>
              <a:rPr lang="en-US" dirty="0" err="1"/>
              <a:t>edem</a:t>
            </a:r>
            <a:r>
              <a:rPr lang="en-US" dirty="0"/>
              <a:t> </a:t>
            </a:r>
            <a:r>
              <a:rPr lang="en-US" dirty="0" err="1"/>
              <a:t>pluća</a:t>
            </a:r>
            <a:r>
              <a:rPr lang="en-US" dirty="0"/>
              <a:t>, a </a:t>
            </a:r>
            <a:r>
              <a:rPr lang="en-US" dirty="0" err="1"/>
              <a:t>naročito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praćen</a:t>
            </a:r>
            <a:r>
              <a:rPr lang="en-US" dirty="0"/>
              <a:t> </a:t>
            </a:r>
            <a:r>
              <a:rPr lang="en-US" dirty="0" err="1" smtClean="0"/>
              <a:t>pogoršanjem</a:t>
            </a:r>
            <a:r>
              <a:rPr lang="en-US" dirty="0" smtClean="0"/>
              <a:t> </a:t>
            </a:r>
            <a:r>
              <a:rPr lang="en-US" dirty="0"/>
              <a:t>JGF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98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HRONIČNA BOLEST BUBREGA-HBB</a:t>
            </a:r>
            <a:br>
              <a:rPr lang="sr-Latn-RS" dirty="0" smtClean="0"/>
            </a:br>
            <a:r>
              <a:rPr lang="sr-Latn-RS" dirty="0" smtClean="0"/>
              <a:t>MERE PREVENCIJE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Nesporan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značaj</a:t>
            </a:r>
            <a:r>
              <a:rPr lang="en-US" dirty="0"/>
              <a:t> </a:t>
            </a:r>
            <a:r>
              <a:rPr lang="en-US" dirty="0" err="1"/>
              <a:t>ranog</a:t>
            </a:r>
            <a:r>
              <a:rPr lang="en-US" dirty="0"/>
              <a:t> </a:t>
            </a:r>
            <a:r>
              <a:rPr lang="en-US" dirty="0" err="1"/>
              <a:t>otkrivanja</a:t>
            </a:r>
            <a:r>
              <a:rPr lang="en-US" dirty="0"/>
              <a:t> HBB </a:t>
            </a:r>
            <a:r>
              <a:rPr lang="en-US" dirty="0" err="1"/>
              <a:t>i</a:t>
            </a:r>
            <a:r>
              <a:rPr lang="en-US" dirty="0"/>
              <a:t> HBS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bolesnika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zdravstveni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en-US" dirty="0" smtClean="0"/>
              <a:t>Mere </a:t>
            </a:r>
            <a:r>
              <a:rPr lang="en-US" dirty="0" err="1"/>
              <a:t>ranog</a:t>
            </a:r>
            <a:r>
              <a:rPr lang="en-US" dirty="0"/>
              <a:t> </a:t>
            </a:r>
            <a:r>
              <a:rPr lang="en-US" dirty="0" err="1"/>
              <a:t>otkrivanja</a:t>
            </a:r>
            <a:r>
              <a:rPr lang="en-US" dirty="0"/>
              <a:t> HBS </a:t>
            </a:r>
            <a:r>
              <a:rPr lang="en-US" dirty="0" err="1"/>
              <a:t>i</a:t>
            </a:r>
            <a:r>
              <a:rPr lang="en-US" dirty="0"/>
              <a:t> mere </a:t>
            </a:r>
            <a:r>
              <a:rPr lang="en-US" dirty="0" err="1"/>
              <a:t>prevencije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usmerene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opštu</a:t>
            </a:r>
            <a:r>
              <a:rPr lang="en-US" dirty="0"/>
              <a:t> </a:t>
            </a:r>
            <a:r>
              <a:rPr lang="en-US" dirty="0" err="1"/>
              <a:t>populaciju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populaciju</a:t>
            </a:r>
            <a:r>
              <a:rPr lang="en-US" dirty="0"/>
              <a:t> s </a:t>
            </a:r>
            <a:r>
              <a:rPr lang="en-US" dirty="0" err="1"/>
              <a:t>povećanim</a:t>
            </a:r>
            <a:r>
              <a:rPr lang="en-US" dirty="0"/>
              <a:t> </a:t>
            </a:r>
            <a:r>
              <a:rPr lang="en-US" dirty="0" err="1"/>
              <a:t>rizikom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HBB </a:t>
            </a:r>
            <a:endParaRPr lang="sr-Latn-RS" dirty="0" smtClean="0"/>
          </a:p>
          <a:p>
            <a:r>
              <a:rPr lang="en-US" dirty="0" err="1" smtClean="0"/>
              <a:t>Uloga</a:t>
            </a:r>
            <a:r>
              <a:rPr lang="en-US" dirty="0" smtClean="0"/>
              <a:t> </a:t>
            </a:r>
            <a:r>
              <a:rPr lang="en-US" dirty="0" err="1"/>
              <a:t>lekara</a:t>
            </a:r>
            <a:r>
              <a:rPr lang="en-US" dirty="0"/>
              <a:t> </a:t>
            </a:r>
            <a:r>
              <a:rPr lang="en-US" dirty="0" err="1"/>
              <a:t>opšte</a:t>
            </a:r>
            <a:r>
              <a:rPr lang="en-US" dirty="0"/>
              <a:t> medicine je </a:t>
            </a:r>
            <a:r>
              <a:rPr lang="en-US" dirty="0" err="1"/>
              <a:t>nezamenjiva</a:t>
            </a:r>
            <a:r>
              <a:rPr lang="en-US" dirty="0"/>
              <a:t> u </a:t>
            </a:r>
            <a:r>
              <a:rPr lang="en-US" dirty="0" err="1"/>
              <a:t>pravovremenom</a:t>
            </a:r>
            <a:r>
              <a:rPr lang="en-US" dirty="0"/>
              <a:t> </a:t>
            </a:r>
            <a:r>
              <a:rPr lang="en-US" dirty="0" err="1"/>
              <a:t>otkrivanju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praćenju</a:t>
            </a:r>
            <a:r>
              <a:rPr lang="en-US" dirty="0"/>
              <a:t> </a:t>
            </a:r>
            <a:r>
              <a:rPr lang="en-US" dirty="0" err="1"/>
              <a:t>bolesnika</a:t>
            </a:r>
            <a:r>
              <a:rPr lang="en-US" dirty="0"/>
              <a:t> s </a:t>
            </a:r>
            <a:r>
              <a:rPr lang="en-US" dirty="0" smtClean="0"/>
              <a:t>HBB</a:t>
            </a:r>
            <a:endParaRPr lang="sr-Latn-RS" dirty="0" smtClean="0"/>
          </a:p>
          <a:p>
            <a:r>
              <a:rPr lang="en-US" dirty="0" smtClean="0"/>
              <a:t>HBB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hroničan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progresivan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bez </a:t>
            </a:r>
            <a:r>
              <a:rPr lang="en-US" dirty="0" err="1"/>
              <a:t>obzira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uzrok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 smtClean="0"/>
              <a:t>primenom</a:t>
            </a:r>
            <a:r>
              <a:rPr lang="en-US" dirty="0" smtClean="0"/>
              <a:t>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prevencije</a:t>
            </a:r>
            <a:r>
              <a:rPr lang="en-US" dirty="0"/>
              <a:t> </a:t>
            </a:r>
            <a:r>
              <a:rPr lang="en-US" dirty="0" err="1"/>
              <a:t>delujemo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faktore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faktore</a:t>
            </a:r>
            <a:r>
              <a:rPr lang="en-US" dirty="0"/>
              <a:t> </a:t>
            </a:r>
            <a:r>
              <a:rPr lang="en-US" dirty="0" err="1"/>
              <a:t>progresije</a:t>
            </a:r>
            <a:r>
              <a:rPr lang="en-US" dirty="0"/>
              <a:t> HBB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delovati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smtClean="0"/>
              <a:t>mere </a:t>
            </a:r>
            <a:r>
              <a:rPr lang="en-US" dirty="0" err="1"/>
              <a:t>smanjenja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otklanjanja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bolesnik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znakove</a:t>
            </a:r>
            <a:r>
              <a:rPr lang="en-US" dirty="0"/>
              <a:t> </a:t>
            </a:r>
            <a:r>
              <a:rPr lang="en-US" dirty="0" err="1"/>
              <a:t>oštećenja</a:t>
            </a:r>
            <a:r>
              <a:rPr lang="en-US" dirty="0"/>
              <a:t> </a:t>
            </a:r>
            <a:r>
              <a:rPr lang="en-US" dirty="0" err="1"/>
              <a:t>bubrežne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smtClean="0"/>
              <a:t>mere </a:t>
            </a:r>
            <a:r>
              <a:rPr lang="en-US" dirty="0" err="1"/>
              <a:t>sprečavanja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usporavanja</a:t>
            </a:r>
            <a:r>
              <a:rPr lang="en-US" dirty="0"/>
              <a:t> </a:t>
            </a:r>
            <a:r>
              <a:rPr lang="en-US" dirty="0" err="1"/>
              <a:t>progresije</a:t>
            </a:r>
            <a:r>
              <a:rPr lang="en-US" dirty="0"/>
              <a:t> HBI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bolesnika</a:t>
            </a:r>
            <a:r>
              <a:rPr lang="en-US" dirty="0"/>
              <a:t> s </a:t>
            </a:r>
            <a:r>
              <a:rPr lang="en-US" dirty="0" err="1"/>
              <a:t>evidentnim</a:t>
            </a:r>
            <a:r>
              <a:rPr lang="en-US" dirty="0"/>
              <a:t> </a:t>
            </a:r>
            <a:r>
              <a:rPr lang="en-US" dirty="0" err="1"/>
              <a:t>smanjenjem</a:t>
            </a:r>
            <a:r>
              <a:rPr lang="en-US" dirty="0"/>
              <a:t> </a:t>
            </a:r>
            <a:r>
              <a:rPr lang="en-US" dirty="0" err="1"/>
              <a:t>bubrežne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 smtClean="0"/>
              <a:t>primena</a:t>
            </a:r>
            <a:r>
              <a:rPr lang="en-US" dirty="0" smtClean="0"/>
              <a:t>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prevencije</a:t>
            </a:r>
            <a:r>
              <a:rPr lang="en-US" dirty="0"/>
              <a:t> je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terapija</a:t>
            </a:r>
            <a:r>
              <a:rPr lang="en-US" dirty="0"/>
              <a:t>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26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Mere </a:t>
            </a:r>
            <a:r>
              <a:rPr lang="en-US" dirty="0" err="1"/>
              <a:t>prevencije</a:t>
            </a:r>
            <a:r>
              <a:rPr lang="en-US" dirty="0"/>
              <a:t> </a:t>
            </a:r>
            <a:r>
              <a:rPr lang="en-US" dirty="0" err="1"/>
              <a:t>nastanka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napredovanja</a:t>
            </a:r>
            <a:r>
              <a:rPr lang="en-US" dirty="0"/>
              <a:t> HBB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otkrivanje</a:t>
            </a:r>
            <a:r>
              <a:rPr lang="en-US" dirty="0" smtClean="0"/>
              <a:t> </a:t>
            </a:r>
            <a:r>
              <a:rPr lang="en-US" dirty="0" err="1"/>
              <a:t>osoba</a:t>
            </a:r>
            <a:r>
              <a:rPr lang="en-US" dirty="0"/>
              <a:t> s </a:t>
            </a:r>
            <a:r>
              <a:rPr lang="en-US" dirty="0" err="1"/>
              <a:t>povećanim</a:t>
            </a:r>
            <a:r>
              <a:rPr lang="en-US" dirty="0"/>
              <a:t> </a:t>
            </a:r>
            <a:r>
              <a:rPr lang="en-US" dirty="0" err="1"/>
              <a:t>rizikom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smtClean="0"/>
              <a:t>postizanje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ciljnih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krvnog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 </a:t>
            </a:r>
            <a:r>
              <a:rPr lang="sr-Latn-RS" dirty="0" smtClean="0"/>
              <a:t>(ciljni krvni pritisak </a:t>
            </a:r>
            <a:r>
              <a:rPr lang="ru-RU" dirty="0" smtClean="0"/>
              <a:t>130/80 </a:t>
            </a:r>
            <a:r>
              <a:rPr lang="ru-RU" dirty="0"/>
              <a:t>mmHg)</a:t>
            </a:r>
            <a:endParaRPr lang="sr-Latn-RS" dirty="0"/>
          </a:p>
          <a:p>
            <a:r>
              <a:rPr lang="en-US" dirty="0" err="1" smtClean="0"/>
              <a:t>primena</a:t>
            </a:r>
            <a:r>
              <a:rPr lang="en-US" dirty="0" smtClean="0"/>
              <a:t> </a:t>
            </a:r>
            <a:r>
              <a:rPr lang="en-US" dirty="0" err="1"/>
              <a:t>ACEi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ARB </a:t>
            </a:r>
            <a:endParaRPr lang="sr-Latn-RS" dirty="0"/>
          </a:p>
          <a:p>
            <a:r>
              <a:rPr lang="en-US" dirty="0" err="1" smtClean="0"/>
              <a:t>striktna</a:t>
            </a:r>
            <a:r>
              <a:rPr lang="en-US" dirty="0" smtClean="0"/>
              <a:t>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glikemije</a:t>
            </a:r>
            <a:r>
              <a:rPr lang="en-US" dirty="0"/>
              <a:t> </a:t>
            </a:r>
            <a:r>
              <a:rPr lang="sr-Latn-RS" dirty="0" smtClean="0"/>
              <a:t>(glikemija našte </a:t>
            </a:r>
            <a:r>
              <a:rPr lang="sr-Cyrl-RS" dirty="0" smtClean="0"/>
              <a:t>5,1-6,5 </a:t>
            </a:r>
            <a:r>
              <a:rPr lang="en-US" dirty="0" err="1"/>
              <a:t>mmol</a:t>
            </a:r>
            <a:r>
              <a:rPr lang="en-US" dirty="0"/>
              <a:t>/l; HbA1c: ~6,5%)</a:t>
            </a:r>
            <a:endParaRPr lang="sr-Latn-RS" dirty="0"/>
          </a:p>
          <a:p>
            <a:r>
              <a:rPr lang="en-US" dirty="0" err="1" smtClean="0"/>
              <a:t>lečenje</a:t>
            </a:r>
            <a:r>
              <a:rPr lang="en-US" dirty="0" smtClean="0"/>
              <a:t> </a:t>
            </a:r>
            <a:r>
              <a:rPr lang="en-US" dirty="0" err="1"/>
              <a:t>dislipidemije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 smtClean="0"/>
              <a:t>ograničen</a:t>
            </a:r>
            <a:r>
              <a:rPr lang="en-US" dirty="0" smtClean="0"/>
              <a:t> </a:t>
            </a:r>
            <a:r>
              <a:rPr lang="en-US" dirty="0" err="1"/>
              <a:t>unos</a:t>
            </a:r>
            <a:r>
              <a:rPr lang="en-US" dirty="0"/>
              <a:t> soli </a:t>
            </a:r>
            <a:endParaRPr lang="sr-Latn-RS" dirty="0"/>
          </a:p>
          <a:p>
            <a:r>
              <a:rPr lang="en-US" dirty="0" err="1" smtClean="0"/>
              <a:t>promena</a:t>
            </a:r>
            <a:r>
              <a:rPr lang="en-US" dirty="0" smtClean="0"/>
              <a:t> </a:t>
            </a:r>
            <a:r>
              <a:rPr lang="en-US" dirty="0" err="1"/>
              <a:t>životnih</a:t>
            </a:r>
            <a:r>
              <a:rPr lang="en-US" dirty="0"/>
              <a:t> </a:t>
            </a:r>
            <a:r>
              <a:rPr lang="en-US" dirty="0" err="1"/>
              <a:t>navika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sr-Latn-RS" dirty="0" smtClean="0"/>
              <a:t>prestanak </a:t>
            </a:r>
            <a:r>
              <a:rPr lang="en-US" dirty="0" err="1" smtClean="0"/>
              <a:t>pušenj</a:t>
            </a:r>
            <a:r>
              <a:rPr lang="sr-Latn-RS" dirty="0" smtClean="0"/>
              <a:t>a</a:t>
            </a:r>
            <a:r>
              <a:rPr lang="sr-Latn-RS" dirty="0"/>
              <a:t> </a:t>
            </a:r>
            <a:r>
              <a:rPr lang="sr-Latn-RS" dirty="0" smtClean="0"/>
              <a:t>i unosa</a:t>
            </a:r>
            <a:r>
              <a:rPr lang="en-US" dirty="0" smtClean="0"/>
              <a:t> </a:t>
            </a:r>
            <a:r>
              <a:rPr lang="en-US" dirty="0" err="1"/>
              <a:t>alkohol</a:t>
            </a:r>
            <a:r>
              <a:rPr lang="en-US" dirty="0"/>
              <a:t>, </a:t>
            </a:r>
            <a:r>
              <a:rPr lang="en-US" dirty="0" err="1"/>
              <a:t>fizička</a:t>
            </a:r>
            <a:r>
              <a:rPr lang="en-US" dirty="0"/>
              <a:t> </a:t>
            </a:r>
            <a:r>
              <a:rPr lang="en-US" dirty="0" err="1"/>
              <a:t>neaktivnost</a:t>
            </a:r>
            <a:r>
              <a:rPr lang="en-US" dirty="0"/>
              <a:t>, </a:t>
            </a:r>
            <a:r>
              <a:rPr lang="en-US" dirty="0" err="1" smtClean="0"/>
              <a:t>gojaznost</a:t>
            </a:r>
            <a:r>
              <a:rPr lang="sr-Latn-RS" dirty="0" smtClean="0"/>
              <a:t>-potrebno održavanje normalne telesne težine</a:t>
            </a:r>
            <a:r>
              <a:rPr lang="en-US" dirty="0" smtClean="0"/>
              <a:t>)</a:t>
            </a:r>
            <a:endParaRPr lang="sr-Latn-RS" dirty="0" smtClean="0"/>
          </a:p>
          <a:p>
            <a:r>
              <a:rPr lang="en-US" dirty="0" err="1" smtClean="0"/>
              <a:t>doziranje</a:t>
            </a:r>
            <a:r>
              <a:rPr lang="en-US" dirty="0" smtClean="0"/>
              <a:t> </a:t>
            </a:r>
            <a:r>
              <a:rPr lang="en-US" dirty="0" err="1"/>
              <a:t>lekova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JGF </a:t>
            </a:r>
            <a:endParaRPr lang="sr-Latn-RS" dirty="0"/>
          </a:p>
          <a:p>
            <a:r>
              <a:rPr lang="en-US" dirty="0" err="1" smtClean="0"/>
              <a:t>izbegavanje</a:t>
            </a:r>
            <a:r>
              <a:rPr lang="en-US" dirty="0" smtClean="0"/>
              <a:t> </a:t>
            </a:r>
            <a:r>
              <a:rPr lang="en-US" dirty="0" err="1"/>
              <a:t>upotrebe</a:t>
            </a:r>
            <a:r>
              <a:rPr lang="en-US" dirty="0"/>
              <a:t> </a:t>
            </a:r>
            <a:r>
              <a:rPr lang="en-US" dirty="0" err="1"/>
              <a:t>nefrotoksičnih</a:t>
            </a:r>
            <a:r>
              <a:rPr lang="en-US" dirty="0"/>
              <a:t> </a:t>
            </a:r>
            <a:r>
              <a:rPr lang="en-US" dirty="0" err="1"/>
              <a:t>lekova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 smtClean="0"/>
              <a:t>kontrolisan</a:t>
            </a:r>
            <a:r>
              <a:rPr lang="en-US" dirty="0" smtClean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proteina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s JGF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dijetetske</a:t>
            </a:r>
            <a:r>
              <a:rPr lang="en-US" dirty="0"/>
              <a:t> </a:t>
            </a:r>
            <a:r>
              <a:rPr lang="en-US" dirty="0" smtClean="0"/>
              <a:t>mere </a:t>
            </a:r>
            <a:endParaRPr lang="sr-Latn-RS" dirty="0" smtClean="0"/>
          </a:p>
          <a:p>
            <a:r>
              <a:rPr lang="en-US" dirty="0" err="1" smtClean="0"/>
              <a:t>prevencija</a:t>
            </a:r>
            <a:r>
              <a:rPr lang="en-US" dirty="0" smtClean="0"/>
              <a:t> </a:t>
            </a:r>
            <a:r>
              <a:rPr lang="en-US" dirty="0" err="1"/>
              <a:t>poremećaja</a:t>
            </a:r>
            <a:r>
              <a:rPr lang="en-US" dirty="0"/>
              <a:t> </a:t>
            </a:r>
            <a:r>
              <a:rPr lang="en-US" dirty="0" err="1"/>
              <a:t>metabolizma</a:t>
            </a:r>
            <a:r>
              <a:rPr lang="en-US" dirty="0"/>
              <a:t> </a:t>
            </a:r>
            <a:r>
              <a:rPr lang="en-US" dirty="0" err="1"/>
              <a:t>minerala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vitamina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 smtClean="0"/>
              <a:t>prevencija</a:t>
            </a:r>
            <a:r>
              <a:rPr lang="en-US" dirty="0" smtClean="0"/>
              <a:t> </a:t>
            </a:r>
            <a:r>
              <a:rPr lang="en-US" dirty="0" err="1"/>
              <a:t>anemije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 smtClean="0"/>
              <a:t>Redovne</a:t>
            </a:r>
            <a:r>
              <a:rPr lang="sr-Latn-RS" dirty="0" smtClean="0"/>
              <a:t> godišnje</a:t>
            </a:r>
            <a:r>
              <a:rPr lang="en-US" dirty="0" smtClean="0"/>
              <a:t> </a:t>
            </a:r>
            <a:r>
              <a:rPr lang="en-US" dirty="0"/>
              <a:t>kontrole </a:t>
            </a:r>
            <a:r>
              <a:rPr lang="sr-Latn-RS" dirty="0" smtClean="0"/>
              <a:t>funkcije bubrega i pegled urina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26015" y="6513690"/>
            <a:ext cx="6237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RS" sz="1200" dirty="0" smtClean="0"/>
              <a:t>Nacionalni vodič za prevenciju, dijagnostikovanje i lečenje hronične bolesti bubrega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566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Mere </a:t>
            </a:r>
            <a:r>
              <a:rPr lang="en-US" dirty="0" err="1"/>
              <a:t>prevencije</a:t>
            </a:r>
            <a:r>
              <a:rPr lang="en-US" dirty="0"/>
              <a:t> </a:t>
            </a:r>
            <a:r>
              <a:rPr lang="en-US" dirty="0" err="1"/>
              <a:t>nastanka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napredovanja</a:t>
            </a:r>
            <a:r>
              <a:rPr lang="en-US" dirty="0"/>
              <a:t> </a:t>
            </a:r>
            <a:r>
              <a:rPr lang="en-US" dirty="0" smtClean="0"/>
              <a:t>HBB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    </a:t>
            </a:r>
            <a:r>
              <a:rPr lang="pl-PL" dirty="0" smtClean="0"/>
              <a:t>populacija sa </a:t>
            </a:r>
            <a:r>
              <a:rPr lang="pl-PL" dirty="0"/>
              <a:t>povećanim rizikom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KDOQI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vodiči</a:t>
            </a:r>
            <a:r>
              <a:rPr lang="en-US" dirty="0"/>
              <a:t> </a:t>
            </a:r>
            <a:r>
              <a:rPr lang="en-US" dirty="0" err="1"/>
              <a:t>definišu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visokim</a:t>
            </a:r>
            <a:r>
              <a:rPr lang="en-US" dirty="0"/>
              <a:t> </a:t>
            </a:r>
            <a:r>
              <a:rPr lang="en-US" dirty="0" err="1"/>
              <a:t>rizikom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HBB - </a:t>
            </a:r>
            <a:r>
              <a:rPr lang="en-US" dirty="0" err="1"/>
              <a:t>osobe</a:t>
            </a:r>
            <a:r>
              <a:rPr lang="en-US" dirty="0"/>
              <a:t> s </a:t>
            </a:r>
            <a:r>
              <a:rPr lang="en-US" dirty="0" err="1"/>
              <a:t>normalnom</a:t>
            </a:r>
            <a:r>
              <a:rPr lang="en-US" dirty="0"/>
              <a:t> </a:t>
            </a:r>
            <a:r>
              <a:rPr lang="en-US" dirty="0" err="1"/>
              <a:t>funkcijom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, bez </a:t>
            </a:r>
            <a:r>
              <a:rPr lang="en-US" dirty="0" err="1"/>
              <a:t>znakova</a:t>
            </a:r>
            <a:r>
              <a:rPr lang="en-US" dirty="0"/>
              <a:t> </a:t>
            </a:r>
            <a:r>
              <a:rPr lang="en-US" dirty="0" err="1"/>
              <a:t>oštećenja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, 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jednim</a:t>
            </a:r>
            <a:r>
              <a:rPr lang="en-US" dirty="0"/>
              <a:t> od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en-US" dirty="0" err="1"/>
              <a:t>oboljenja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: </a:t>
            </a:r>
            <a:endParaRPr lang="sr-Latn-RS" dirty="0" smtClean="0"/>
          </a:p>
          <a:p>
            <a:r>
              <a:rPr lang="en-US" dirty="0" smtClean="0"/>
              <a:t>• </a:t>
            </a:r>
            <a:r>
              <a:rPr lang="en-US" dirty="0"/>
              <a:t>Dijabetes </a:t>
            </a:r>
            <a:endParaRPr lang="sr-Latn-RS" dirty="0" smtClean="0"/>
          </a:p>
          <a:p>
            <a:r>
              <a:rPr lang="en-US" dirty="0" smtClean="0"/>
              <a:t>• </a:t>
            </a:r>
            <a:r>
              <a:rPr lang="en-US" dirty="0" err="1"/>
              <a:t>Hipretenzija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smtClean="0"/>
              <a:t>•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starije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dobi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smtClean="0"/>
              <a:t>• </a:t>
            </a:r>
            <a:r>
              <a:rPr lang="en-US" dirty="0" err="1"/>
              <a:t>Sistemske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smtClean="0"/>
              <a:t>• </a:t>
            </a:r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nefrotoksičnih</a:t>
            </a:r>
            <a:r>
              <a:rPr lang="en-US" dirty="0"/>
              <a:t> </a:t>
            </a:r>
            <a:r>
              <a:rPr lang="en-US" dirty="0" err="1" smtClean="0"/>
              <a:t>lekova</a:t>
            </a:r>
            <a:r>
              <a:rPr lang="en-US" dirty="0" smtClean="0"/>
              <a:t>(</a:t>
            </a:r>
            <a:r>
              <a:rPr lang="en-US" dirty="0" err="1" smtClean="0"/>
              <a:t>aminoglikozidi</a:t>
            </a:r>
            <a:r>
              <a:rPr lang="en-US" dirty="0"/>
              <a:t>, </a:t>
            </a:r>
            <a:r>
              <a:rPr lang="en-US" dirty="0" smtClean="0"/>
              <a:t>NSAIL</a:t>
            </a:r>
            <a:r>
              <a:rPr lang="en-US" dirty="0"/>
              <a:t>, </a:t>
            </a:r>
            <a:r>
              <a:rPr lang="en-US" dirty="0" err="1"/>
              <a:t>jodna</a:t>
            </a:r>
            <a:r>
              <a:rPr lang="en-US" dirty="0"/>
              <a:t> </a:t>
            </a:r>
            <a:r>
              <a:rPr lang="en-US" dirty="0" err="1"/>
              <a:t>kontrastna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) </a:t>
            </a:r>
            <a:endParaRPr lang="sr-Latn-RS" dirty="0" smtClean="0"/>
          </a:p>
          <a:p>
            <a:r>
              <a:rPr lang="en-US" dirty="0" smtClean="0"/>
              <a:t>• </a:t>
            </a:r>
            <a:r>
              <a:rPr lang="en-US" dirty="0" err="1"/>
              <a:t>Pozitivna</a:t>
            </a:r>
            <a:r>
              <a:rPr lang="en-US" dirty="0"/>
              <a:t> </a:t>
            </a:r>
            <a:r>
              <a:rPr lang="en-US" dirty="0" err="1"/>
              <a:t>porodična</a:t>
            </a:r>
            <a:r>
              <a:rPr lang="en-US" dirty="0"/>
              <a:t> </a:t>
            </a:r>
            <a:r>
              <a:rPr lang="en-US" dirty="0" err="1"/>
              <a:t>anamneza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smtClean="0"/>
              <a:t>•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opstruktivnu</a:t>
            </a:r>
            <a:r>
              <a:rPr lang="en-US" dirty="0"/>
              <a:t> </a:t>
            </a:r>
            <a:r>
              <a:rPr lang="en-US" dirty="0" err="1"/>
              <a:t>nefropatiju</a:t>
            </a:r>
            <a:r>
              <a:rPr lang="en-US" dirty="0"/>
              <a:t> </a:t>
            </a:r>
            <a:r>
              <a:rPr lang="en-US" dirty="0" smtClean="0"/>
              <a:t>(BHP</a:t>
            </a:r>
            <a:r>
              <a:rPr lang="en-US" dirty="0"/>
              <a:t>, </a:t>
            </a:r>
            <a:r>
              <a:rPr lang="en-US" dirty="0" err="1"/>
              <a:t>nefrolitijaza</a:t>
            </a:r>
            <a:r>
              <a:rPr lang="en-US" dirty="0"/>
              <a:t>...) </a:t>
            </a:r>
            <a:endParaRPr lang="sr-Latn-RS" dirty="0" smtClean="0"/>
          </a:p>
          <a:p>
            <a:r>
              <a:rPr lang="en-US" dirty="0" smtClean="0"/>
              <a:t>• </a:t>
            </a:r>
            <a:r>
              <a:rPr lang="en-US" dirty="0" err="1"/>
              <a:t>Rekurentne</a:t>
            </a:r>
            <a:r>
              <a:rPr lang="en-US" dirty="0"/>
              <a:t> </a:t>
            </a:r>
            <a:r>
              <a:rPr lang="en-US" dirty="0" err="1"/>
              <a:t>infekcije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smtClean="0"/>
              <a:t>• </a:t>
            </a:r>
            <a:r>
              <a:rPr lang="en-US" dirty="0" err="1"/>
              <a:t>Kardiovaskularne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ishemijska</a:t>
            </a:r>
            <a:r>
              <a:rPr lang="en-US" dirty="0" smtClean="0"/>
              <a:t> </a:t>
            </a:r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/>
              <a:t>srca</a:t>
            </a:r>
            <a:r>
              <a:rPr lang="en-US" dirty="0"/>
              <a:t>, </a:t>
            </a:r>
            <a:r>
              <a:rPr lang="en-US" dirty="0" err="1"/>
              <a:t>srčana</a:t>
            </a:r>
            <a:r>
              <a:rPr lang="en-US" dirty="0"/>
              <a:t> </a:t>
            </a:r>
            <a:r>
              <a:rPr lang="en-US" dirty="0" err="1"/>
              <a:t>slabost</a:t>
            </a:r>
            <a:r>
              <a:rPr lang="en-US" dirty="0"/>
              <a:t>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16</a:t>
            </a:fld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77334" y="1186961"/>
            <a:ext cx="474784" cy="492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41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Mere </a:t>
            </a:r>
            <a:r>
              <a:rPr lang="en-US" dirty="0" err="1"/>
              <a:t>prevencije</a:t>
            </a:r>
            <a:r>
              <a:rPr lang="en-US" dirty="0"/>
              <a:t> </a:t>
            </a:r>
            <a:r>
              <a:rPr lang="en-US" dirty="0" err="1"/>
              <a:t>nastanka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napredovanja</a:t>
            </a:r>
            <a:r>
              <a:rPr lang="en-US" dirty="0"/>
              <a:t> HBB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>    </a:t>
            </a:r>
            <a:r>
              <a:rPr lang="sr-Latn-RS" sz="1800" dirty="0"/>
              <a:t> </a:t>
            </a:r>
            <a:r>
              <a:rPr lang="en-US" sz="1800" dirty="0"/>
              <a:t>• </a:t>
            </a:r>
            <a:r>
              <a:rPr lang="en-US" sz="1800" dirty="0" smtClean="0"/>
              <a:t>postizanje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održavanje</a:t>
            </a:r>
            <a:r>
              <a:rPr lang="en-US" sz="1800" dirty="0"/>
              <a:t> </a:t>
            </a:r>
            <a:r>
              <a:rPr lang="en-US" sz="1800" dirty="0" err="1"/>
              <a:t>ciljnih</a:t>
            </a:r>
            <a:r>
              <a:rPr lang="en-US" sz="1800" dirty="0"/>
              <a:t> </a:t>
            </a:r>
            <a:r>
              <a:rPr lang="en-US" sz="1800" dirty="0" err="1"/>
              <a:t>vrednosti</a:t>
            </a:r>
            <a:r>
              <a:rPr lang="en-US" sz="1800" dirty="0"/>
              <a:t> </a:t>
            </a:r>
            <a:r>
              <a:rPr lang="en-US" sz="1800" dirty="0" err="1"/>
              <a:t>krvnog</a:t>
            </a:r>
            <a:r>
              <a:rPr lang="en-US" sz="1800" dirty="0"/>
              <a:t> </a:t>
            </a:r>
            <a:r>
              <a:rPr lang="en-US" sz="1800" dirty="0" err="1"/>
              <a:t>pritiska</a:t>
            </a:r>
            <a:r>
              <a:rPr lang="en-US" sz="1800" dirty="0"/>
              <a:t> </a:t>
            </a:r>
            <a:r>
              <a:rPr lang="sr-Latn-RS" sz="1800" dirty="0" smtClean="0"/>
              <a:t/>
            </a:r>
            <a:br>
              <a:rPr lang="sr-Latn-RS" sz="1800" dirty="0" smtClean="0"/>
            </a:br>
            <a:r>
              <a:rPr lang="sr-Latn-RS" sz="1800" dirty="0" smtClean="0"/>
              <a:t>         </a:t>
            </a:r>
            <a:r>
              <a:rPr lang="en-US" sz="1800" dirty="0" smtClean="0"/>
              <a:t>• </a:t>
            </a:r>
            <a:r>
              <a:rPr lang="en-US" sz="1800" dirty="0" err="1"/>
              <a:t>primena</a:t>
            </a:r>
            <a:r>
              <a:rPr lang="en-US" sz="1800" dirty="0"/>
              <a:t> </a:t>
            </a:r>
            <a:r>
              <a:rPr lang="en-US" sz="1800" dirty="0" err="1"/>
              <a:t>ACEi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/</a:t>
            </a:r>
            <a:r>
              <a:rPr lang="en-US" sz="1800" dirty="0" err="1"/>
              <a:t>ili</a:t>
            </a:r>
            <a:r>
              <a:rPr lang="en-US" sz="1800" dirty="0"/>
              <a:t> ARB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491" y="2525714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err="1"/>
              <a:t>Lečenje</a:t>
            </a:r>
            <a:r>
              <a:rPr lang="en-US" dirty="0"/>
              <a:t> </a:t>
            </a:r>
            <a:r>
              <a:rPr lang="en-US" dirty="0" err="1" smtClean="0"/>
              <a:t>hipertenzije</a:t>
            </a:r>
            <a:endParaRPr lang="sr-Latn-RS" dirty="0" smtClean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hipertenzija </a:t>
            </a:r>
            <a:r>
              <a:rPr lang="en-US" dirty="0"/>
              <a:t>je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pokreće</a:t>
            </a:r>
            <a:r>
              <a:rPr lang="en-US" dirty="0"/>
              <a:t> </a:t>
            </a:r>
            <a:r>
              <a:rPr lang="en-US" dirty="0" err="1"/>
              <a:t>oštećenje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, a </a:t>
            </a:r>
            <a:r>
              <a:rPr lang="en-US" dirty="0" err="1"/>
              <a:t>neregulisana</a:t>
            </a:r>
            <a:r>
              <a:rPr lang="en-US" dirty="0"/>
              <a:t> hipertenzija je </a:t>
            </a:r>
            <a:r>
              <a:rPr lang="en-US" dirty="0" err="1"/>
              <a:t>nezavisni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progresije</a:t>
            </a:r>
            <a:r>
              <a:rPr lang="en-US" dirty="0"/>
              <a:t> HBB </a:t>
            </a:r>
            <a:r>
              <a:rPr lang="en-US" dirty="0" err="1"/>
              <a:t>i</a:t>
            </a:r>
            <a:r>
              <a:rPr lang="en-US" dirty="0"/>
              <a:t> HBI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početnog</a:t>
            </a:r>
            <a:r>
              <a:rPr lang="en-US" dirty="0"/>
              <a:t> </a:t>
            </a:r>
            <a:r>
              <a:rPr lang="en-US" dirty="0" err="1"/>
              <a:t>oštećenja</a:t>
            </a:r>
            <a:r>
              <a:rPr lang="en-US" dirty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err="1"/>
              <a:t>neophodna</a:t>
            </a:r>
            <a:r>
              <a:rPr lang="en-US" dirty="0"/>
              <a:t> je </a:t>
            </a:r>
            <a:r>
              <a:rPr lang="en-US" dirty="0" err="1"/>
              <a:t>istrajnost</a:t>
            </a:r>
            <a:r>
              <a:rPr lang="en-US" dirty="0"/>
              <a:t> </a:t>
            </a:r>
            <a:r>
              <a:rPr lang="en-US" dirty="0" err="1"/>
              <a:t>lekara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bolesnika</a:t>
            </a:r>
            <a:r>
              <a:rPr lang="en-US" dirty="0"/>
              <a:t> u </a:t>
            </a:r>
            <a:r>
              <a:rPr lang="en-US" dirty="0" err="1"/>
              <a:t>postizanju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održavanju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regulacije</a:t>
            </a:r>
            <a:r>
              <a:rPr lang="en-US" dirty="0"/>
              <a:t> </a:t>
            </a:r>
            <a:r>
              <a:rPr lang="en-US" dirty="0" err="1"/>
              <a:t>hipertenzije</a:t>
            </a:r>
            <a:r>
              <a:rPr lang="en-US" dirty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err="1"/>
              <a:t>KDIGOvodič</a:t>
            </a:r>
            <a:r>
              <a:rPr lang="en-US" dirty="0"/>
              <a:t> </a:t>
            </a:r>
            <a:r>
              <a:rPr lang="en-US" dirty="0" err="1"/>
              <a:t>savetuje</a:t>
            </a:r>
            <a:r>
              <a:rPr lang="en-US" dirty="0"/>
              <a:t> da </a:t>
            </a:r>
            <a:r>
              <a:rPr lang="en-US" dirty="0" err="1" smtClean="0"/>
              <a:t>ciljni</a:t>
            </a:r>
            <a:r>
              <a:rPr lang="sr-Latn-RS" dirty="0" smtClean="0"/>
              <a:t> </a:t>
            </a:r>
            <a:r>
              <a:rPr lang="en-US" dirty="0" err="1" smtClean="0"/>
              <a:t>krvni</a:t>
            </a:r>
            <a:r>
              <a:rPr lang="en-US" dirty="0" smtClean="0"/>
              <a:t>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bolesnika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bez </a:t>
            </a:r>
            <a:r>
              <a:rPr lang="en-US" dirty="0" err="1"/>
              <a:t>dijabetesa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je </a:t>
            </a:r>
            <a:r>
              <a:rPr lang="en-US" dirty="0" err="1"/>
              <a:t>albuminurija</a:t>
            </a:r>
            <a:r>
              <a:rPr lang="en-US" dirty="0"/>
              <a:t> &lt; 30 mg/24 </a:t>
            </a:r>
            <a:r>
              <a:rPr lang="en-US" dirty="0" err="1"/>
              <a:t>sata</a:t>
            </a:r>
            <a:r>
              <a:rPr lang="en-US" dirty="0"/>
              <a:t> </a:t>
            </a:r>
            <a:r>
              <a:rPr lang="en-US" dirty="0" err="1" smtClean="0"/>
              <a:t>bude</a:t>
            </a:r>
            <a:r>
              <a:rPr lang="sr-Latn-RS" dirty="0" smtClean="0"/>
              <a:t>: </a:t>
            </a:r>
            <a:r>
              <a:rPr lang="sr-Latn-CS" dirty="0" smtClean="0"/>
              <a:t>sistolni </a:t>
            </a:r>
            <a:r>
              <a:rPr lang="sr-Latn-CS" dirty="0"/>
              <a:t>≤ 140 </a:t>
            </a:r>
            <a:r>
              <a:rPr lang="sr-Latn-CS" i="1" dirty="0" smtClean="0"/>
              <a:t>mmHg</a:t>
            </a:r>
            <a:r>
              <a:rPr lang="sr-Latn-CS" dirty="0" smtClean="0"/>
              <a:t>а, dijastolni  </a:t>
            </a:r>
            <a:r>
              <a:rPr lang="sr-Latn-CS" dirty="0"/>
              <a:t>≤ 90 </a:t>
            </a:r>
            <a:r>
              <a:rPr lang="sr-Latn-CS" i="1" dirty="0" smtClean="0"/>
              <a:t>mmHg</a:t>
            </a:r>
            <a:endParaRPr lang="sr-Latn-RS" dirty="0" smtClean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KDIGOvodič</a:t>
            </a:r>
            <a:r>
              <a:rPr lang="en-US" dirty="0"/>
              <a:t> </a:t>
            </a:r>
            <a:r>
              <a:rPr lang="en-US" dirty="0" err="1"/>
              <a:t>savetuje</a:t>
            </a:r>
            <a:r>
              <a:rPr lang="en-US" dirty="0"/>
              <a:t> da </a:t>
            </a:r>
            <a:r>
              <a:rPr lang="en-US" dirty="0" err="1"/>
              <a:t>ciljni</a:t>
            </a:r>
            <a:r>
              <a:rPr lang="en-US" dirty="0"/>
              <a:t> </a:t>
            </a:r>
            <a:r>
              <a:rPr lang="en-US" dirty="0" err="1"/>
              <a:t>krvni</a:t>
            </a:r>
            <a:r>
              <a:rPr lang="en-US" dirty="0"/>
              <a:t>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bolesnika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bez </a:t>
            </a:r>
            <a:r>
              <a:rPr lang="en-US" dirty="0" err="1"/>
              <a:t>dijabetesa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je </a:t>
            </a:r>
            <a:r>
              <a:rPr lang="en-US" dirty="0" err="1"/>
              <a:t>albuminurija</a:t>
            </a:r>
            <a:r>
              <a:rPr lang="en-US" dirty="0"/>
              <a:t> </a:t>
            </a:r>
            <a:r>
              <a:rPr lang="sr-Latn-CS" dirty="0" smtClean="0">
                <a:sym typeface="Symbol" panose="05050102010706020507" pitchFamily="18" charset="2"/>
              </a:rPr>
              <a:t>&gt;</a:t>
            </a:r>
            <a:r>
              <a:rPr lang="en-US" dirty="0" smtClean="0"/>
              <a:t>30 </a:t>
            </a:r>
            <a:r>
              <a:rPr lang="en-US" dirty="0"/>
              <a:t>mg/24 </a:t>
            </a:r>
            <a:r>
              <a:rPr lang="en-US" dirty="0" err="1"/>
              <a:t>sata</a:t>
            </a:r>
            <a:r>
              <a:rPr lang="en-US" dirty="0"/>
              <a:t> </a:t>
            </a:r>
            <a:r>
              <a:rPr lang="en-US" dirty="0" err="1" smtClean="0"/>
              <a:t>bude</a:t>
            </a:r>
            <a:r>
              <a:rPr lang="sr-Latn-RS" dirty="0" smtClean="0"/>
              <a:t>: </a:t>
            </a:r>
            <a:r>
              <a:rPr lang="sr-Latn-CS" dirty="0" smtClean="0"/>
              <a:t>sistolni </a:t>
            </a:r>
            <a:r>
              <a:rPr lang="sr-Latn-CS" dirty="0"/>
              <a:t>≤ </a:t>
            </a:r>
            <a:r>
              <a:rPr lang="sr-Latn-CS" dirty="0" smtClean="0"/>
              <a:t>130, </a:t>
            </a:r>
            <a:r>
              <a:rPr lang="sr-Latn-CS" dirty="0"/>
              <a:t>а </a:t>
            </a:r>
            <a:r>
              <a:rPr lang="sr-Latn-CS" dirty="0" smtClean="0"/>
              <a:t>dijastolni </a:t>
            </a:r>
            <a:r>
              <a:rPr lang="sr-Latn-CS" dirty="0"/>
              <a:t>≤ </a:t>
            </a:r>
            <a:r>
              <a:rPr lang="sr-Latn-CS" dirty="0" smtClean="0"/>
              <a:t>80 </a:t>
            </a:r>
            <a:r>
              <a:rPr lang="sr-Latn-CS" dirty="0"/>
              <a:t>mmHg</a:t>
            </a:r>
            <a:endParaRPr lang="en-US" dirty="0"/>
          </a:p>
          <a:p>
            <a:pPr marL="0" indent="0">
              <a:buNone/>
            </a:pPr>
            <a:endParaRPr lang="sr-Latn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17</a:t>
            </a:fld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77334" y="1186961"/>
            <a:ext cx="474784" cy="492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Preporuke</a:t>
            </a:r>
            <a:r>
              <a:rPr lang="en-US" dirty="0"/>
              <a:t> o </a:t>
            </a:r>
            <a:r>
              <a:rPr lang="en-US" dirty="0" err="1"/>
              <a:t>načinu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bolesnika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hroničnom</a:t>
            </a:r>
            <a:r>
              <a:rPr lang="en-US" dirty="0"/>
              <a:t> </a:t>
            </a:r>
            <a:r>
              <a:rPr lang="en-US" dirty="0" err="1"/>
              <a:t>bubrežnom</a:t>
            </a:r>
            <a:r>
              <a:rPr lang="en-US" dirty="0"/>
              <a:t> </a:t>
            </a:r>
            <a:r>
              <a:rPr lang="en-US" dirty="0" err="1"/>
              <a:t>bolešću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 </a:t>
            </a:r>
            <a:r>
              <a:rPr lang="en-US" dirty="0" err="1"/>
              <a:t>Prestanak</a:t>
            </a:r>
            <a:r>
              <a:rPr lang="en-US" dirty="0"/>
              <a:t> </a:t>
            </a:r>
            <a:r>
              <a:rPr lang="en-US" dirty="0" err="1"/>
              <a:t>pušenja</a:t>
            </a:r>
            <a:r>
              <a:rPr lang="en-US" dirty="0"/>
              <a:t> </a:t>
            </a:r>
          </a:p>
          <a:p>
            <a:r>
              <a:rPr lang="en-US" dirty="0"/>
              <a:t>2.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telesne</a:t>
            </a:r>
            <a:r>
              <a:rPr lang="en-US" dirty="0"/>
              <a:t> </a:t>
            </a:r>
            <a:r>
              <a:rPr lang="en-US" dirty="0" err="1"/>
              <a:t>težine</a:t>
            </a:r>
            <a:r>
              <a:rPr lang="en-US" dirty="0"/>
              <a:t> </a:t>
            </a:r>
            <a:r>
              <a:rPr lang="en-US" dirty="0" err="1"/>
              <a:t>gojazinih</a:t>
            </a:r>
            <a:r>
              <a:rPr lang="en-US" dirty="0"/>
              <a:t> </a:t>
            </a:r>
            <a:r>
              <a:rPr lang="en-US" dirty="0" err="1"/>
              <a:t>bolesnika</a:t>
            </a:r>
            <a:r>
              <a:rPr lang="en-US" dirty="0"/>
              <a:t> (BMI &gt; 30,0 kg/m2)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onih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prekomernom</a:t>
            </a:r>
            <a:r>
              <a:rPr lang="en-US" dirty="0"/>
              <a:t> </a:t>
            </a:r>
            <a:r>
              <a:rPr lang="en-US" dirty="0" err="1"/>
              <a:t>telesnom</a:t>
            </a:r>
            <a:r>
              <a:rPr lang="en-US" dirty="0"/>
              <a:t> </a:t>
            </a:r>
            <a:r>
              <a:rPr lang="en-US" dirty="0" err="1"/>
              <a:t>težinom</a:t>
            </a:r>
            <a:r>
              <a:rPr lang="en-US" dirty="0"/>
              <a:t> (BMI 25,0 kg/m2–29,9 kg/m2)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održavanje</a:t>
            </a:r>
            <a:r>
              <a:rPr lang="en-US" dirty="0"/>
              <a:t> BMI između18,5 kg/m2i 24,9 kg/m2, a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struka</a:t>
            </a:r>
            <a:r>
              <a:rPr lang="en-US" dirty="0"/>
              <a:t> </a:t>
            </a:r>
            <a:r>
              <a:rPr lang="en-US" dirty="0" err="1"/>
              <a:t>ispod</a:t>
            </a:r>
            <a:r>
              <a:rPr lang="en-US" dirty="0"/>
              <a:t> 102 cm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muškarce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88 cm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žene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Kontrolisan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proteina</a:t>
            </a:r>
            <a:r>
              <a:rPr lang="en-US" dirty="0"/>
              <a:t> od 0,8 -1,0 g/kg/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r>
              <a:rPr lang="en-US" dirty="0"/>
              <a:t>4. </a:t>
            </a:r>
            <a:r>
              <a:rPr lang="en-US" dirty="0" err="1"/>
              <a:t>Kontrolisano</a:t>
            </a:r>
            <a:r>
              <a:rPr lang="en-US" dirty="0"/>
              <a:t> </a:t>
            </a:r>
            <a:r>
              <a:rPr lang="en-US" dirty="0" err="1"/>
              <a:t>korišćenje</a:t>
            </a:r>
            <a:r>
              <a:rPr lang="en-US" dirty="0"/>
              <a:t> </a:t>
            </a:r>
            <a:r>
              <a:rPr lang="en-US" dirty="0" err="1"/>
              <a:t>alkohola</a:t>
            </a:r>
            <a:r>
              <a:rPr lang="en-US" dirty="0"/>
              <a:t>: ne </a:t>
            </a:r>
            <a:r>
              <a:rPr lang="en-US" dirty="0" err="1"/>
              <a:t>više</a:t>
            </a:r>
            <a:r>
              <a:rPr lang="en-US" dirty="0"/>
              <a:t> od 2 </a:t>
            </a:r>
            <a:r>
              <a:rPr lang="en-US" dirty="0" err="1"/>
              <a:t>standardna</a:t>
            </a:r>
            <a:r>
              <a:rPr lang="en-US" dirty="0"/>
              <a:t> </a:t>
            </a:r>
            <a:r>
              <a:rPr lang="en-US" dirty="0" err="1"/>
              <a:t>alkoholna</a:t>
            </a:r>
            <a:r>
              <a:rPr lang="en-US" dirty="0"/>
              <a:t> </a:t>
            </a:r>
            <a:r>
              <a:rPr lang="en-US" dirty="0" err="1"/>
              <a:t>pića</a:t>
            </a:r>
            <a:r>
              <a:rPr lang="en-US" dirty="0"/>
              <a:t> </a:t>
            </a:r>
            <a:r>
              <a:rPr lang="en-US" dirty="0" err="1"/>
              <a:t>dnevno</a:t>
            </a:r>
            <a:r>
              <a:rPr lang="en-US" dirty="0"/>
              <a:t> </a:t>
            </a:r>
          </a:p>
          <a:p>
            <a:r>
              <a:rPr lang="en-US" dirty="0"/>
              <a:t>5. </a:t>
            </a:r>
            <a:r>
              <a:rPr lang="en-US" dirty="0" err="1"/>
              <a:t>Fizička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: 30–60 </a:t>
            </a:r>
            <a:r>
              <a:rPr lang="en-US" dirty="0" err="1"/>
              <a:t>minuta</a:t>
            </a:r>
            <a:r>
              <a:rPr lang="en-US" dirty="0"/>
              <a:t> </a:t>
            </a:r>
            <a:r>
              <a:rPr lang="en-US" dirty="0" err="1"/>
              <a:t>umerene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(</a:t>
            </a:r>
            <a:r>
              <a:rPr lang="en-US" dirty="0" err="1"/>
              <a:t>šetnja</a:t>
            </a:r>
            <a:r>
              <a:rPr lang="en-US" dirty="0"/>
              <a:t>, </a:t>
            </a:r>
            <a:r>
              <a:rPr lang="en-US" dirty="0" err="1"/>
              <a:t>vožnja</a:t>
            </a:r>
            <a:r>
              <a:rPr lang="en-US" dirty="0"/>
              <a:t> </a:t>
            </a:r>
            <a:r>
              <a:rPr lang="en-US" dirty="0" err="1"/>
              <a:t>biciklom</a:t>
            </a:r>
            <a:r>
              <a:rPr lang="en-US" dirty="0"/>
              <a:t>, </a:t>
            </a:r>
            <a:r>
              <a:rPr lang="en-US" dirty="0" err="1"/>
              <a:t>plivanje</a:t>
            </a:r>
            <a:r>
              <a:rPr lang="en-US" dirty="0"/>
              <a:t>) 4 do 7 dana </a:t>
            </a:r>
          </a:p>
          <a:p>
            <a:r>
              <a:rPr lang="en-US" dirty="0" err="1"/>
              <a:t>nedeljno</a:t>
            </a:r>
            <a:r>
              <a:rPr lang="en-US" dirty="0"/>
              <a:t> </a:t>
            </a:r>
          </a:p>
          <a:p>
            <a:r>
              <a:rPr lang="en-US" dirty="0"/>
              <a:t>6. </a:t>
            </a:r>
            <a:r>
              <a:rPr lang="en-US" dirty="0" err="1"/>
              <a:t>Ograničen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soli: </a:t>
            </a:r>
            <a:r>
              <a:rPr lang="en-US" dirty="0" err="1"/>
              <a:t>oko</a:t>
            </a:r>
            <a:r>
              <a:rPr lang="en-US" dirty="0"/>
              <a:t> 100 </a:t>
            </a:r>
            <a:r>
              <a:rPr lang="en-US" dirty="0" err="1"/>
              <a:t>mmol</a:t>
            </a:r>
            <a:r>
              <a:rPr lang="en-US" dirty="0"/>
              <a:t>/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bolesnike</a:t>
            </a:r>
            <a:r>
              <a:rPr lang="en-US" dirty="0"/>
              <a:t> bez </a:t>
            </a:r>
            <a:r>
              <a:rPr lang="en-US" dirty="0" err="1"/>
              <a:t>hipertenzije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65–100 </a:t>
            </a:r>
            <a:r>
              <a:rPr lang="en-US" dirty="0" err="1"/>
              <a:t>mmol</a:t>
            </a:r>
            <a:r>
              <a:rPr lang="en-US" dirty="0"/>
              <a:t>/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bolesnike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hipertenzijom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26015" y="6513690"/>
            <a:ext cx="6237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RS" sz="1200" dirty="0" smtClean="0"/>
              <a:t>Nacionalni vodič za prevenciju, dijagnostikovanje i lečenje hronične bolesti bubrega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222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Mere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usporavanje</a:t>
            </a:r>
            <a:r>
              <a:rPr lang="en-US" sz="2400" dirty="0"/>
              <a:t> </a:t>
            </a:r>
            <a:r>
              <a:rPr lang="en-US" sz="2400" dirty="0" err="1"/>
              <a:t>progresije</a:t>
            </a:r>
            <a:r>
              <a:rPr lang="en-US" sz="2400" dirty="0"/>
              <a:t> </a:t>
            </a:r>
            <a:r>
              <a:rPr lang="en-US" sz="2400" dirty="0" err="1"/>
              <a:t>hronične</a:t>
            </a:r>
            <a:r>
              <a:rPr lang="en-US" sz="2400" dirty="0"/>
              <a:t> </a:t>
            </a:r>
            <a:r>
              <a:rPr lang="en-US" sz="2400" dirty="0" err="1"/>
              <a:t>bolesti</a:t>
            </a:r>
            <a:r>
              <a:rPr lang="en-US" sz="2400" dirty="0"/>
              <a:t> </a:t>
            </a:r>
            <a:r>
              <a:rPr lang="en-US" sz="2400" dirty="0" err="1" smtClean="0"/>
              <a:t>bubrega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sr-Latn-RS" sz="2400" dirty="0" smtClean="0"/>
              <a:t>-sekundarna prevencija-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335" y="2356338"/>
            <a:ext cx="7950491" cy="355209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26015" y="6513690"/>
            <a:ext cx="6237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RS" sz="1200" dirty="0" smtClean="0"/>
              <a:t>Nacionalni vodič za prevenciju, dijagnostikovanje i lečenje hronične bolesti bubrega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854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762" y="609600"/>
            <a:ext cx="8544240" cy="674077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DEFINICIJA HRONIČNE BUBREŽNE BOLESTI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2036"/>
            <a:ext cx="9038166" cy="5515095"/>
          </a:xfrm>
        </p:spPr>
        <p:txBody>
          <a:bodyPr>
            <a:normAutofit/>
          </a:bodyPr>
          <a:lstStyle/>
          <a:p>
            <a:r>
              <a:rPr lang="en-US" dirty="0"/>
              <a:t>Hronična </a:t>
            </a:r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 se </a:t>
            </a:r>
            <a:r>
              <a:rPr lang="en-US" dirty="0" err="1"/>
              <a:t>definiše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oštećenje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/>
              <a:t>traje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tri </a:t>
            </a:r>
            <a:r>
              <a:rPr lang="en-US" dirty="0" err="1"/>
              <a:t>meseca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jačine</a:t>
            </a:r>
            <a:r>
              <a:rPr lang="en-US" dirty="0"/>
              <a:t> </a:t>
            </a:r>
            <a:r>
              <a:rPr lang="en-US" dirty="0" err="1"/>
              <a:t>glomerulske</a:t>
            </a:r>
            <a:r>
              <a:rPr lang="en-US" dirty="0"/>
              <a:t> </a:t>
            </a:r>
            <a:r>
              <a:rPr lang="en-US" dirty="0" err="1"/>
              <a:t>filtracije</a:t>
            </a:r>
            <a:r>
              <a:rPr lang="en-US" dirty="0"/>
              <a:t> (JGF) </a:t>
            </a:r>
            <a:r>
              <a:rPr lang="en-US" dirty="0" err="1"/>
              <a:t>ispod</a:t>
            </a:r>
            <a:r>
              <a:rPr lang="en-US" dirty="0"/>
              <a:t> 60 </a:t>
            </a:r>
            <a:r>
              <a:rPr lang="en-US" dirty="0" smtClean="0"/>
              <a:t>ml/min/1,73m2. </a:t>
            </a:r>
            <a:endParaRPr lang="sr-Latn-RS" dirty="0" smtClean="0"/>
          </a:p>
          <a:p>
            <a:r>
              <a:rPr lang="en-US" dirty="0" err="1" smtClean="0"/>
              <a:t>Oštećenje</a:t>
            </a:r>
            <a:r>
              <a:rPr lang="en-US" dirty="0" smtClean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navodi</a:t>
            </a:r>
            <a:r>
              <a:rPr lang="en-US" dirty="0"/>
              <a:t> 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 smtClean="0"/>
              <a:t>definiciji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err="1" smtClean="0"/>
              <a:t>podrazumeva</a:t>
            </a:r>
            <a:r>
              <a:rPr lang="en-US" dirty="0" smtClean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prisustvo</a:t>
            </a:r>
            <a:r>
              <a:rPr lang="en-US" dirty="0"/>
              <a:t> </a:t>
            </a:r>
            <a:r>
              <a:rPr lang="en-US" dirty="0" err="1"/>
              <a:t>patološkog</a:t>
            </a:r>
            <a:r>
              <a:rPr lang="en-US" dirty="0"/>
              <a:t> </a:t>
            </a:r>
            <a:r>
              <a:rPr lang="en-US" dirty="0" err="1"/>
              <a:t>urinarnog</a:t>
            </a:r>
            <a:r>
              <a:rPr lang="en-US" dirty="0"/>
              <a:t> </a:t>
            </a:r>
            <a:r>
              <a:rPr lang="en-US" dirty="0" err="1"/>
              <a:t>nalaza</a:t>
            </a:r>
            <a:r>
              <a:rPr lang="en-US" dirty="0"/>
              <a:t> (</a:t>
            </a:r>
            <a:r>
              <a:rPr lang="en-US" dirty="0" err="1"/>
              <a:t>mikroalbuminurija</a:t>
            </a:r>
            <a:r>
              <a:rPr lang="en-US" dirty="0"/>
              <a:t>, </a:t>
            </a:r>
            <a:r>
              <a:rPr lang="en-US" dirty="0" err="1"/>
              <a:t>proteinurija</a:t>
            </a:r>
            <a:r>
              <a:rPr lang="en-US" dirty="0"/>
              <a:t>, </a:t>
            </a:r>
            <a:r>
              <a:rPr lang="en-US" dirty="0" err="1" smtClean="0"/>
              <a:t>eritrociturija</a:t>
            </a:r>
            <a:r>
              <a:rPr lang="en-US" dirty="0"/>
              <a:t>, </a:t>
            </a:r>
            <a:r>
              <a:rPr lang="en-US" dirty="0" err="1"/>
              <a:t>leukociturija</a:t>
            </a:r>
            <a:r>
              <a:rPr lang="en-US" dirty="0"/>
              <a:t>, </a:t>
            </a:r>
            <a:r>
              <a:rPr lang="en-US" dirty="0" err="1"/>
              <a:t>cilindrurija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nenormalnosti</a:t>
            </a:r>
            <a:r>
              <a:rPr lang="en-US" dirty="0"/>
              <a:t> </a:t>
            </a:r>
            <a:r>
              <a:rPr lang="en-US" dirty="0" err="1"/>
              <a:t>otkrivene</a:t>
            </a:r>
            <a:r>
              <a:rPr lang="en-US" dirty="0"/>
              <a:t> </a:t>
            </a:r>
            <a:r>
              <a:rPr lang="en-US" dirty="0" err="1"/>
              <a:t>metodama</a:t>
            </a:r>
            <a:r>
              <a:rPr lang="en-US" dirty="0"/>
              <a:t> </a:t>
            </a:r>
            <a:r>
              <a:rPr lang="en-US" dirty="0" err="1" smtClean="0"/>
              <a:t>vizualizacije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ultrazvuk</a:t>
            </a:r>
            <a:r>
              <a:rPr lang="en-US" dirty="0"/>
              <a:t>, </a:t>
            </a:r>
            <a:r>
              <a:rPr lang="en-US" dirty="0" err="1"/>
              <a:t>rentgen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dr.)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patohistološkim</a:t>
            </a:r>
            <a:r>
              <a:rPr lang="en-US" dirty="0"/>
              <a:t> </a:t>
            </a:r>
            <a:r>
              <a:rPr lang="en-US" dirty="0" err="1"/>
              <a:t>pregledom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/>
              <a:t>definiciju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podelu</a:t>
            </a:r>
            <a:r>
              <a:rPr lang="en-US" dirty="0"/>
              <a:t> </a:t>
            </a:r>
            <a:r>
              <a:rPr lang="en-US" dirty="0" err="1" smtClean="0"/>
              <a:t>hronične</a:t>
            </a:r>
            <a:r>
              <a:rPr lang="en-US" dirty="0" smtClean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 u pet </a:t>
            </a:r>
            <a:r>
              <a:rPr lang="en-US" dirty="0" err="1"/>
              <a:t>stadijuma</a:t>
            </a:r>
            <a:r>
              <a:rPr lang="en-US" dirty="0"/>
              <a:t> </a:t>
            </a:r>
            <a:r>
              <a:rPr lang="en-US" dirty="0" err="1" smtClean="0"/>
              <a:t>predložila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Nacionalna</a:t>
            </a:r>
            <a:r>
              <a:rPr lang="en-US" dirty="0"/>
              <a:t> </a:t>
            </a:r>
            <a:r>
              <a:rPr lang="en-US" dirty="0" err="1"/>
              <a:t>fondacija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bubreg</a:t>
            </a:r>
            <a:r>
              <a:rPr lang="en-US" dirty="0" smtClean="0"/>
              <a:t> </a:t>
            </a:r>
            <a:r>
              <a:rPr lang="en-US" dirty="0"/>
              <a:t>SAD u </a:t>
            </a:r>
            <a:r>
              <a:rPr lang="en-US" dirty="0" err="1"/>
              <a:t>poznatom</a:t>
            </a:r>
            <a:r>
              <a:rPr lang="en-US" dirty="0"/>
              <a:t> KDOQI (Kidney Disease Outcomes Quality Initiative) </a:t>
            </a:r>
            <a:r>
              <a:rPr lang="en-US" dirty="0" err="1" smtClean="0"/>
              <a:t>vodiču</a:t>
            </a:r>
            <a:r>
              <a:rPr lang="en-US" dirty="0" smtClean="0"/>
              <a:t>, </a:t>
            </a:r>
            <a:r>
              <a:rPr lang="en-US" dirty="0"/>
              <a:t>a one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dirty="0" err="1"/>
              <a:t>prihvaćene</a:t>
            </a:r>
            <a:r>
              <a:rPr lang="en-US" dirty="0"/>
              <a:t> </a:t>
            </a:r>
            <a:r>
              <a:rPr lang="en-US" dirty="0" err="1"/>
              <a:t>širom</a:t>
            </a:r>
            <a:r>
              <a:rPr lang="en-US" dirty="0"/>
              <a:t> </a:t>
            </a:r>
            <a:r>
              <a:rPr lang="en-US" dirty="0" err="1"/>
              <a:t>sveta</a:t>
            </a:r>
            <a:r>
              <a:rPr lang="en-US" dirty="0"/>
              <a:t>. </a:t>
            </a:r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pPr algn="r"/>
            <a:r>
              <a:rPr lang="sr-Latn-RS" sz="1200" dirty="0" smtClean="0"/>
              <a:t>Nacionalni vodič za prevenciju, dijagnostikovanje i lečenje hronične bolesti bubrega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851" y="4693137"/>
            <a:ext cx="6373114" cy="176237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357" y="6455508"/>
            <a:ext cx="6297612" cy="365125"/>
          </a:xfrm>
        </p:spPr>
        <p:txBody>
          <a:bodyPr/>
          <a:lstStyle/>
          <a:p>
            <a:r>
              <a:rPr lang="sv-SE" dirty="0" smtClean="0"/>
              <a:t>Prim dr Snežana Janković, Dani OM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1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18" y="609600"/>
            <a:ext cx="9279659" cy="13208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Mere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usporavanje</a:t>
            </a:r>
            <a:r>
              <a:rPr lang="en-US" sz="2800" dirty="0"/>
              <a:t> </a:t>
            </a:r>
            <a:r>
              <a:rPr lang="en-US" sz="2800" dirty="0" err="1"/>
              <a:t>progresije</a:t>
            </a:r>
            <a:r>
              <a:rPr lang="en-US" sz="2800" dirty="0"/>
              <a:t> </a:t>
            </a:r>
            <a:r>
              <a:rPr lang="en-US" sz="2800" dirty="0" err="1"/>
              <a:t>hronične</a:t>
            </a:r>
            <a:r>
              <a:rPr lang="en-US" sz="2800" dirty="0"/>
              <a:t> </a:t>
            </a:r>
            <a:r>
              <a:rPr lang="en-US" sz="2800" dirty="0" err="1"/>
              <a:t>bolesti</a:t>
            </a:r>
            <a:r>
              <a:rPr lang="en-US" sz="2800" dirty="0"/>
              <a:t> </a:t>
            </a:r>
            <a:r>
              <a:rPr lang="en-US" sz="2800" dirty="0" err="1"/>
              <a:t>bubrega</a:t>
            </a:r>
            <a:r>
              <a:rPr lang="sr-Latn-RS" sz="2800" dirty="0"/>
              <a:t/>
            </a:r>
            <a:br>
              <a:rPr lang="sr-Latn-RS" sz="2800" dirty="0"/>
            </a:br>
            <a:r>
              <a:rPr lang="sr-Latn-RS" sz="2800" dirty="0"/>
              <a:t>-sekundarna prevencija-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30823" y="2031023"/>
            <a:ext cx="5149522" cy="706222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92D050"/>
                </a:solidFill>
              </a:rPr>
              <a:t>Faktori </a:t>
            </a:r>
            <a:r>
              <a:rPr lang="en-US" sz="2000" dirty="0" err="1">
                <a:solidFill>
                  <a:srgbClr val="92D050"/>
                </a:solidFill>
              </a:rPr>
              <a:t>rizika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bubrežnog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oštećenja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tokom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primene</a:t>
            </a:r>
            <a:r>
              <a:rPr lang="en-US" sz="2000" dirty="0">
                <a:solidFill>
                  <a:srgbClr val="92D050"/>
                </a:solidFill>
              </a:rPr>
              <a:t> ACE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5503" y="2745874"/>
            <a:ext cx="5275008" cy="30834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706208" y="1930400"/>
            <a:ext cx="4185618" cy="576262"/>
          </a:xfrm>
        </p:spPr>
        <p:txBody>
          <a:bodyPr/>
          <a:lstStyle/>
          <a:p>
            <a:r>
              <a:rPr lang="en-US" dirty="0" err="1">
                <a:solidFill>
                  <a:srgbClr val="92D050"/>
                </a:solidFill>
              </a:rPr>
              <a:t>Lečenje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hipertenzije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06208" y="2737245"/>
            <a:ext cx="41827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postizanje </a:t>
            </a:r>
            <a:r>
              <a:rPr lang="en-US" dirty="0" err="1" smtClean="0"/>
              <a:t>ciljnih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 smtClean="0"/>
              <a:t>odlaže</a:t>
            </a:r>
            <a:r>
              <a:rPr lang="en-US" dirty="0" smtClean="0"/>
              <a:t> </a:t>
            </a:r>
            <a:r>
              <a:rPr lang="en-US" dirty="0" err="1" smtClean="0"/>
              <a:t>oštećenje</a:t>
            </a:r>
            <a:r>
              <a:rPr lang="en-US" dirty="0" smtClean="0"/>
              <a:t> </a:t>
            </a:r>
            <a:r>
              <a:rPr lang="en-US" dirty="0" err="1" smtClean="0"/>
              <a:t>bubrega</a:t>
            </a:r>
            <a:r>
              <a:rPr lang="en-US" dirty="0" smtClean="0"/>
              <a:t>, </a:t>
            </a:r>
            <a:r>
              <a:rPr lang="en-US" dirty="0" err="1" smtClean="0"/>
              <a:t>pojavu</a:t>
            </a:r>
            <a:r>
              <a:rPr lang="en-US" dirty="0" smtClean="0"/>
              <a:t> </a:t>
            </a:r>
            <a:r>
              <a:rPr lang="en-US" dirty="0" err="1" smtClean="0"/>
              <a:t>mikroalbuminurije</a:t>
            </a:r>
            <a:r>
              <a:rPr lang="en-US" dirty="0" smtClean="0"/>
              <a:t>/</a:t>
            </a:r>
            <a:r>
              <a:rPr lang="en-US" dirty="0" err="1" smtClean="0"/>
              <a:t>proteinurije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nezavisni</a:t>
            </a:r>
            <a:r>
              <a:rPr lang="en-US" dirty="0" smtClean="0"/>
              <a:t> faktori </a:t>
            </a:r>
            <a:r>
              <a:rPr lang="en-US" dirty="0" err="1" smtClean="0"/>
              <a:t>progresije</a:t>
            </a:r>
            <a:r>
              <a:rPr lang="en-US" dirty="0" smtClean="0"/>
              <a:t> HBB </a:t>
            </a:r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inicijalna</a:t>
            </a:r>
            <a:r>
              <a:rPr lang="en-US" dirty="0" smtClean="0"/>
              <a:t> </a:t>
            </a:r>
            <a:r>
              <a:rPr lang="en-US" dirty="0" err="1" smtClean="0"/>
              <a:t>terapija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ACEi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ARB, a </a:t>
            </a:r>
            <a:r>
              <a:rPr lang="en-US" dirty="0" err="1" smtClean="0"/>
              <a:t>zatim</a:t>
            </a:r>
            <a:r>
              <a:rPr lang="en-US" dirty="0" smtClean="0"/>
              <a:t> se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potrebi</a:t>
            </a:r>
            <a:r>
              <a:rPr lang="en-US" dirty="0" smtClean="0"/>
              <a:t> </a:t>
            </a:r>
            <a:r>
              <a:rPr lang="en-US" dirty="0" err="1" smtClean="0"/>
              <a:t>dodaju</a:t>
            </a:r>
            <a:r>
              <a:rPr lang="en-US" dirty="0" smtClean="0"/>
              <a:t>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antihipertenzivni</a:t>
            </a:r>
            <a:r>
              <a:rPr lang="en-US" dirty="0" smtClean="0"/>
              <a:t> </a:t>
            </a:r>
            <a:r>
              <a:rPr lang="en-US" dirty="0" err="1" smtClean="0"/>
              <a:t>lekovi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predostožnost</a:t>
            </a:r>
            <a:r>
              <a:rPr lang="en-US" dirty="0" smtClean="0"/>
              <a:t> od </a:t>
            </a:r>
            <a:r>
              <a:rPr lang="en-US" dirty="0" err="1" smtClean="0"/>
              <a:t>indukovane</a:t>
            </a:r>
            <a:r>
              <a:rPr lang="en-US" dirty="0" smtClean="0"/>
              <a:t> </a:t>
            </a:r>
            <a:r>
              <a:rPr lang="en-US" dirty="0" err="1" smtClean="0"/>
              <a:t>hiperkalijemije</a:t>
            </a:r>
            <a:r>
              <a:rPr lang="en-US" dirty="0" smtClean="0"/>
              <a:t> </a:t>
            </a:r>
            <a:r>
              <a:rPr lang="en-US" dirty="0" err="1" smtClean="0"/>
              <a:t>posebno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bolesnika</a:t>
            </a:r>
            <a:r>
              <a:rPr lang="en-US" dirty="0" smtClean="0"/>
              <a:t> s </a:t>
            </a:r>
            <a:r>
              <a:rPr lang="en-US" dirty="0" err="1" smtClean="0"/>
              <a:t>odmaklim</a:t>
            </a:r>
            <a:r>
              <a:rPr lang="en-US" dirty="0" smtClean="0"/>
              <a:t> </a:t>
            </a:r>
            <a:r>
              <a:rPr lang="en-US" dirty="0" err="1" smtClean="0"/>
              <a:t>stadijumima</a:t>
            </a:r>
            <a:r>
              <a:rPr lang="en-US" dirty="0" smtClean="0"/>
              <a:t> HBI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02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6331" y="609600"/>
            <a:ext cx="9029699" cy="96422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Mere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usporavanje</a:t>
            </a:r>
            <a:r>
              <a:rPr lang="en-US" sz="2400" dirty="0"/>
              <a:t> </a:t>
            </a:r>
            <a:r>
              <a:rPr lang="en-US" sz="2400" dirty="0" err="1"/>
              <a:t>progresije</a:t>
            </a:r>
            <a:r>
              <a:rPr lang="en-US" sz="2400" dirty="0"/>
              <a:t> </a:t>
            </a:r>
            <a:r>
              <a:rPr lang="en-US" sz="2400" dirty="0" err="1"/>
              <a:t>hronične</a:t>
            </a:r>
            <a:r>
              <a:rPr lang="en-US" sz="2400" dirty="0"/>
              <a:t> </a:t>
            </a:r>
            <a:r>
              <a:rPr lang="en-US" sz="2400" dirty="0" err="1"/>
              <a:t>bolesti</a:t>
            </a:r>
            <a:r>
              <a:rPr lang="en-US" sz="2400" dirty="0"/>
              <a:t> </a:t>
            </a:r>
            <a:r>
              <a:rPr lang="en-US" sz="2400" dirty="0" err="1"/>
              <a:t>bubrega</a:t>
            </a:r>
            <a:r>
              <a:rPr lang="sr-Latn-RS" sz="2400" dirty="0"/>
              <a:t/>
            </a:r>
            <a:br>
              <a:rPr lang="sr-Latn-RS" sz="2400" dirty="0"/>
            </a:br>
            <a:r>
              <a:rPr lang="sr-Latn-RS" sz="2400" dirty="0"/>
              <a:t>-sekundarna prevencija-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Dobra </a:t>
            </a:r>
            <a:r>
              <a:rPr lang="en-US" dirty="0" err="1">
                <a:solidFill>
                  <a:srgbClr val="92D050"/>
                </a:solidFill>
              </a:rPr>
              <a:t>kontrola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dijabetesa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2031" y="2737245"/>
            <a:ext cx="4439337" cy="3304117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neophodna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upornost</a:t>
            </a:r>
            <a:r>
              <a:rPr lang="en-US" dirty="0"/>
              <a:t> u </a:t>
            </a:r>
            <a:r>
              <a:rPr lang="en-US" dirty="0" err="1"/>
              <a:t>postizanju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glikoregulacije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metaboličke</a:t>
            </a:r>
            <a:r>
              <a:rPr lang="en-US" dirty="0"/>
              <a:t> kontrole </a:t>
            </a:r>
            <a:r>
              <a:rPr lang="en-US" dirty="0" err="1"/>
              <a:t>dijabetesa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err="1" smtClean="0"/>
              <a:t>dodatne</a:t>
            </a:r>
            <a:r>
              <a:rPr lang="en-US" dirty="0" smtClean="0"/>
              <a:t> </a:t>
            </a:r>
            <a:r>
              <a:rPr lang="en-US" dirty="0" err="1"/>
              <a:t>poteškoće</a:t>
            </a:r>
            <a:r>
              <a:rPr lang="en-US" dirty="0"/>
              <a:t> u </a:t>
            </a:r>
            <a:r>
              <a:rPr lang="en-US" dirty="0" err="1"/>
              <a:t>regulaciji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hiperinsulinizma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intolerancije</a:t>
            </a:r>
            <a:r>
              <a:rPr lang="en-US" dirty="0"/>
              <a:t> </a:t>
            </a:r>
            <a:r>
              <a:rPr lang="en-US" dirty="0" err="1"/>
              <a:t>glukoze</a:t>
            </a:r>
            <a:r>
              <a:rPr lang="en-US" dirty="0"/>
              <a:t> u HBI </a:t>
            </a:r>
            <a:endParaRPr lang="sr-Latn-RS" dirty="0"/>
          </a:p>
          <a:p>
            <a:r>
              <a:rPr lang="en-US" dirty="0" err="1" smtClean="0"/>
              <a:t>ciljne</a:t>
            </a:r>
            <a:r>
              <a:rPr lang="en-US" dirty="0" smtClean="0"/>
              <a:t> </a:t>
            </a:r>
            <a:r>
              <a:rPr lang="en-US" dirty="0" err="1"/>
              <a:t>vrednosti</a:t>
            </a:r>
            <a:r>
              <a:rPr lang="en-US" dirty="0"/>
              <a:t> HbA1c - 6, 5 do 7, 5 % </a:t>
            </a:r>
            <a:endParaRPr lang="sr-Latn-RS" dirty="0"/>
          </a:p>
          <a:p>
            <a:r>
              <a:rPr lang="en-US" dirty="0" err="1" smtClean="0"/>
              <a:t>jutarnja</a:t>
            </a:r>
            <a:r>
              <a:rPr lang="en-US" dirty="0" smtClean="0"/>
              <a:t> </a:t>
            </a:r>
            <a:r>
              <a:rPr lang="en-US" dirty="0" err="1"/>
              <a:t>glikemija</a:t>
            </a:r>
            <a:r>
              <a:rPr lang="en-US" dirty="0"/>
              <a:t> </a:t>
            </a:r>
            <a:r>
              <a:rPr lang="en-US" dirty="0" err="1"/>
              <a:t>našte</a:t>
            </a:r>
            <a:r>
              <a:rPr lang="en-US" dirty="0"/>
              <a:t> 5,1 – 6, 5 </a:t>
            </a:r>
            <a:r>
              <a:rPr lang="en-US" dirty="0" err="1"/>
              <a:t>mmol</a:t>
            </a:r>
            <a:r>
              <a:rPr lang="en-US" dirty="0"/>
              <a:t>/l </a:t>
            </a:r>
            <a:endParaRPr lang="sr-Latn-RS" dirty="0"/>
          </a:p>
          <a:p>
            <a:r>
              <a:rPr lang="en-US" dirty="0" err="1" smtClean="0"/>
              <a:t>glikemija</a:t>
            </a:r>
            <a:r>
              <a:rPr lang="en-US" dirty="0" smtClean="0"/>
              <a:t> </a:t>
            </a:r>
            <a:r>
              <a:rPr lang="en-US" dirty="0"/>
              <a:t>2 </a:t>
            </a:r>
            <a:r>
              <a:rPr lang="en-US" dirty="0" err="1"/>
              <a:t>sata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obroka</a:t>
            </a:r>
            <a:r>
              <a:rPr lang="en-US" dirty="0"/>
              <a:t> 7,5 </a:t>
            </a:r>
            <a:r>
              <a:rPr lang="en-US" dirty="0" err="1"/>
              <a:t>mmol</a:t>
            </a:r>
            <a:r>
              <a:rPr lang="en-US" dirty="0"/>
              <a:t>/l </a:t>
            </a:r>
            <a:endParaRPr lang="sr-Latn-RS" dirty="0" smtClean="0"/>
          </a:p>
          <a:p>
            <a:r>
              <a:rPr lang="en-US" dirty="0" err="1" smtClean="0"/>
              <a:t>svako</a:t>
            </a:r>
            <a:r>
              <a:rPr lang="en-US" dirty="0" smtClean="0"/>
              <a:t>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glikemijske</a:t>
            </a:r>
            <a:r>
              <a:rPr lang="en-US" dirty="0"/>
              <a:t> kontrole </a:t>
            </a:r>
            <a:r>
              <a:rPr lang="en-US" dirty="0" err="1"/>
              <a:t>izraženo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minimalno</a:t>
            </a:r>
            <a:r>
              <a:rPr lang="en-US" dirty="0"/>
              <a:t> </a:t>
            </a:r>
            <a:r>
              <a:rPr lang="en-US" dirty="0" err="1"/>
              <a:t>smanjenje</a:t>
            </a:r>
            <a:r>
              <a:rPr lang="en-US" dirty="0"/>
              <a:t> % HbA1c </a:t>
            </a:r>
            <a:r>
              <a:rPr lang="en-US" dirty="0" err="1"/>
              <a:t>smanjuje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od </a:t>
            </a:r>
            <a:r>
              <a:rPr lang="en-US" dirty="0" err="1"/>
              <a:t>nastanka</a:t>
            </a:r>
            <a:r>
              <a:rPr lang="en-US" dirty="0"/>
              <a:t> </a:t>
            </a:r>
            <a:r>
              <a:rPr lang="en-US" dirty="0" err="1"/>
              <a:t>kasnih</a:t>
            </a:r>
            <a:r>
              <a:rPr lang="en-US" dirty="0"/>
              <a:t> </a:t>
            </a:r>
            <a:r>
              <a:rPr lang="en-US" dirty="0" err="1"/>
              <a:t>komplikacija</a:t>
            </a:r>
            <a:r>
              <a:rPr lang="en-US" dirty="0"/>
              <a:t> DM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 err="1" smtClean="0">
                <a:solidFill>
                  <a:srgbClr val="92D050"/>
                </a:solidFill>
              </a:rPr>
              <a:t>L</a:t>
            </a:r>
            <a:r>
              <a:rPr lang="en-US" dirty="0" err="1" smtClean="0">
                <a:solidFill>
                  <a:srgbClr val="92D050"/>
                </a:solidFill>
              </a:rPr>
              <a:t>ečenje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dislipidemije</a:t>
            </a:r>
            <a:r>
              <a:rPr lang="en-US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dislipidemija</a:t>
            </a:r>
            <a:r>
              <a:rPr lang="en-US" dirty="0"/>
              <a:t> je </a:t>
            </a:r>
            <a:r>
              <a:rPr lang="en-US" dirty="0" err="1"/>
              <a:t>nezavisan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progresije</a:t>
            </a:r>
            <a:r>
              <a:rPr lang="en-US" dirty="0"/>
              <a:t> HBB </a:t>
            </a:r>
            <a:endParaRPr lang="sr-Latn-RS" dirty="0"/>
          </a:p>
          <a:p>
            <a:r>
              <a:rPr lang="en-US" dirty="0" err="1" smtClean="0"/>
              <a:t>poznata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međuzavisnost</a:t>
            </a:r>
            <a:r>
              <a:rPr lang="en-US" dirty="0"/>
              <a:t> </a:t>
            </a:r>
            <a:r>
              <a:rPr lang="en-US" dirty="0" err="1"/>
              <a:t>dislipidemije</a:t>
            </a:r>
            <a:r>
              <a:rPr lang="en-US" dirty="0"/>
              <a:t>, KVB </a:t>
            </a:r>
            <a:r>
              <a:rPr lang="en-US" dirty="0" err="1"/>
              <a:t>i</a:t>
            </a:r>
            <a:r>
              <a:rPr lang="en-US" dirty="0"/>
              <a:t> HBB </a:t>
            </a:r>
            <a:endParaRPr lang="sr-Latn-RS" dirty="0" smtClean="0"/>
          </a:p>
          <a:p>
            <a:r>
              <a:rPr lang="en-US" dirty="0" err="1" smtClean="0"/>
              <a:t>sinteza</a:t>
            </a:r>
            <a:r>
              <a:rPr lang="en-US" dirty="0" smtClean="0"/>
              <a:t> </a:t>
            </a:r>
            <a:r>
              <a:rPr lang="en-US" dirty="0" err="1"/>
              <a:t>triglicerida</a:t>
            </a:r>
            <a:r>
              <a:rPr lang="en-US" dirty="0"/>
              <a:t> je </a:t>
            </a:r>
            <a:r>
              <a:rPr lang="en-US" dirty="0" err="1"/>
              <a:t>povećana</a:t>
            </a:r>
            <a:r>
              <a:rPr lang="en-US" dirty="0"/>
              <a:t> pod </a:t>
            </a:r>
            <a:r>
              <a:rPr lang="en-US" dirty="0" err="1"/>
              <a:t>dejstvom</a:t>
            </a:r>
            <a:r>
              <a:rPr lang="en-US" dirty="0"/>
              <a:t> </a:t>
            </a:r>
            <a:r>
              <a:rPr lang="en-US" dirty="0" err="1"/>
              <a:t>insulina</a:t>
            </a:r>
            <a:r>
              <a:rPr lang="en-US" dirty="0"/>
              <a:t>, a </a:t>
            </a:r>
            <a:r>
              <a:rPr lang="en-US" dirty="0" err="1"/>
              <a:t>smanjena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lipoproteinske</a:t>
            </a:r>
            <a:r>
              <a:rPr lang="en-US" dirty="0"/>
              <a:t> </a:t>
            </a:r>
            <a:r>
              <a:rPr lang="en-US" dirty="0" err="1"/>
              <a:t>lipaze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smanjene</a:t>
            </a:r>
            <a:r>
              <a:rPr lang="en-US" dirty="0"/>
              <a:t> </a:t>
            </a:r>
            <a:r>
              <a:rPr lang="en-US" dirty="0" err="1"/>
              <a:t>eliminacije</a:t>
            </a:r>
            <a:r>
              <a:rPr lang="en-US" dirty="0"/>
              <a:t> </a:t>
            </a:r>
            <a:r>
              <a:rPr lang="en-US" dirty="0" err="1"/>
              <a:t>triglicerida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 smtClean="0"/>
              <a:t>krvi</a:t>
            </a:r>
            <a:endParaRPr lang="sr-Latn-RS" dirty="0" smtClean="0"/>
          </a:p>
          <a:p>
            <a:r>
              <a:rPr lang="en-US" dirty="0" err="1" smtClean="0"/>
              <a:t>hipertrigliceridemija</a:t>
            </a:r>
            <a:r>
              <a:rPr lang="en-US" dirty="0" smtClean="0"/>
              <a:t> </a:t>
            </a:r>
            <a:r>
              <a:rPr lang="en-US" dirty="0"/>
              <a:t>u HBI je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glavnih</a:t>
            </a:r>
            <a:r>
              <a:rPr lang="en-US" dirty="0"/>
              <a:t> </a:t>
            </a:r>
            <a:r>
              <a:rPr lang="en-US" dirty="0" err="1"/>
              <a:t>uzroka</a:t>
            </a:r>
            <a:r>
              <a:rPr lang="en-US" dirty="0"/>
              <a:t> </a:t>
            </a:r>
            <a:r>
              <a:rPr lang="en-US" dirty="0" err="1"/>
              <a:t>prerane</a:t>
            </a:r>
            <a:r>
              <a:rPr lang="en-US" dirty="0"/>
              <a:t> </a:t>
            </a:r>
            <a:r>
              <a:rPr lang="en-US" dirty="0" err="1"/>
              <a:t>ateroskleroze</a:t>
            </a:r>
            <a:r>
              <a:rPr lang="en-US" dirty="0"/>
              <a:t>, </a:t>
            </a:r>
            <a:r>
              <a:rPr lang="en-US" dirty="0" err="1"/>
              <a:t>koronarne</a:t>
            </a:r>
            <a:r>
              <a:rPr lang="en-US" dirty="0"/>
              <a:t> </a:t>
            </a:r>
            <a:r>
              <a:rPr lang="en-US" dirty="0" err="1"/>
              <a:t>ateroskleroze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ishemijske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srca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pacijenata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 smtClean="0"/>
              <a:t>smanjenje</a:t>
            </a:r>
            <a:r>
              <a:rPr lang="en-US" dirty="0" smtClean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holesterola</a:t>
            </a:r>
            <a:r>
              <a:rPr lang="en-US" dirty="0"/>
              <a:t> za10% </a:t>
            </a:r>
            <a:r>
              <a:rPr lang="en-US" dirty="0" err="1"/>
              <a:t>smanjuje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nastanka</a:t>
            </a:r>
            <a:r>
              <a:rPr lang="en-US" dirty="0"/>
              <a:t> KVB </a:t>
            </a:r>
            <a:r>
              <a:rPr lang="en-US" dirty="0" err="1"/>
              <a:t>za</a:t>
            </a:r>
            <a:r>
              <a:rPr lang="en-US" dirty="0"/>
              <a:t> 25% </a:t>
            </a:r>
            <a:endParaRPr lang="sr-Latn-RS" dirty="0"/>
          </a:p>
          <a:p>
            <a:r>
              <a:rPr lang="en-US" dirty="0" err="1" smtClean="0"/>
              <a:t>upotreba</a:t>
            </a:r>
            <a:r>
              <a:rPr lang="en-US" dirty="0" smtClean="0"/>
              <a:t> </a:t>
            </a:r>
            <a:r>
              <a:rPr lang="en-US" dirty="0" err="1"/>
              <a:t>statina</a:t>
            </a:r>
            <a:r>
              <a:rPr lang="en-US" dirty="0"/>
              <a:t> </a:t>
            </a:r>
            <a:r>
              <a:rPr lang="en-US" dirty="0" err="1"/>
              <a:t>potrebna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bolesnika</a:t>
            </a:r>
            <a:r>
              <a:rPr lang="en-US" dirty="0"/>
              <a:t> s HBB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86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Mere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usporavanje</a:t>
            </a:r>
            <a:r>
              <a:rPr lang="en-US" sz="2400" dirty="0"/>
              <a:t> </a:t>
            </a:r>
            <a:r>
              <a:rPr lang="en-US" sz="2400" dirty="0" err="1"/>
              <a:t>progresije</a:t>
            </a:r>
            <a:r>
              <a:rPr lang="en-US" sz="2400" dirty="0"/>
              <a:t> </a:t>
            </a:r>
            <a:r>
              <a:rPr lang="en-US" sz="2400" dirty="0" err="1"/>
              <a:t>hronične</a:t>
            </a:r>
            <a:r>
              <a:rPr lang="en-US" sz="2400" dirty="0"/>
              <a:t> </a:t>
            </a:r>
            <a:r>
              <a:rPr lang="en-US" sz="2400" dirty="0" err="1"/>
              <a:t>bolesti</a:t>
            </a:r>
            <a:r>
              <a:rPr lang="en-US" sz="2400" dirty="0"/>
              <a:t> </a:t>
            </a:r>
            <a:r>
              <a:rPr lang="en-US" sz="2400" dirty="0" err="1"/>
              <a:t>bubrega</a:t>
            </a:r>
            <a:r>
              <a:rPr lang="sr-Latn-RS" sz="2400" dirty="0"/>
              <a:t/>
            </a:r>
            <a:br>
              <a:rPr lang="sr-Latn-RS" sz="2400" dirty="0"/>
            </a:br>
            <a:r>
              <a:rPr lang="sr-Latn-RS" sz="2400" dirty="0"/>
              <a:t>-sekundarna prevencija-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92D050"/>
                </a:solidFill>
              </a:rPr>
              <a:t>Ograničen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unos</a:t>
            </a:r>
            <a:r>
              <a:rPr lang="en-US" dirty="0">
                <a:solidFill>
                  <a:srgbClr val="92D050"/>
                </a:solidFill>
              </a:rPr>
              <a:t> soli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odrasle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mešovitoj</a:t>
            </a:r>
            <a:r>
              <a:rPr lang="en-US" dirty="0"/>
              <a:t> </a:t>
            </a:r>
            <a:r>
              <a:rPr lang="en-US" dirty="0" err="1"/>
              <a:t>ishrani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unose</a:t>
            </a:r>
            <a:r>
              <a:rPr lang="en-US" dirty="0"/>
              <a:t> 5-6 g soli </a:t>
            </a:r>
            <a:r>
              <a:rPr lang="en-US" dirty="0" err="1"/>
              <a:t>dnevno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/>
              <a:t>bolesnika</a:t>
            </a:r>
            <a:r>
              <a:rPr lang="en-US" dirty="0"/>
              <a:t> s HTA </a:t>
            </a:r>
            <a:r>
              <a:rPr lang="en-US" dirty="0" err="1"/>
              <a:t>značajno</a:t>
            </a:r>
            <a:r>
              <a:rPr lang="en-US" dirty="0"/>
              <a:t> je </a:t>
            </a:r>
            <a:r>
              <a:rPr lang="en-US" dirty="0" err="1"/>
              <a:t>ograničiti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soli </a:t>
            </a:r>
            <a:r>
              <a:rPr lang="en-US" dirty="0" err="1"/>
              <a:t>na</a:t>
            </a:r>
            <a:r>
              <a:rPr lang="en-US" dirty="0"/>
              <a:t> 1-2 g </a:t>
            </a:r>
            <a:r>
              <a:rPr lang="en-US" dirty="0" err="1" smtClean="0"/>
              <a:t>dnevno</a:t>
            </a:r>
            <a:endParaRPr lang="sr-Latn-RS" dirty="0" smtClean="0"/>
          </a:p>
          <a:p>
            <a:r>
              <a:rPr lang="en-US" dirty="0" err="1" smtClean="0"/>
              <a:t>ograničenje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bolesnike</a:t>
            </a:r>
            <a:r>
              <a:rPr lang="en-US" dirty="0"/>
              <a:t> s </a:t>
            </a:r>
            <a:r>
              <a:rPr lang="en-US" dirty="0" err="1"/>
              <a:t>povećanim</a:t>
            </a:r>
            <a:r>
              <a:rPr lang="en-US" dirty="0"/>
              <a:t> </a:t>
            </a:r>
            <a:r>
              <a:rPr lang="en-US" dirty="0" err="1"/>
              <a:t>rizikom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HBB </a:t>
            </a:r>
            <a:endParaRPr lang="sr-Latn-RS" dirty="0"/>
          </a:p>
          <a:p>
            <a:r>
              <a:rPr lang="en-US" dirty="0" err="1" smtClean="0"/>
              <a:t>opšta</a:t>
            </a:r>
            <a:r>
              <a:rPr lang="en-US" dirty="0" smtClean="0"/>
              <a:t> </a:t>
            </a:r>
            <a:r>
              <a:rPr lang="en-US" dirty="0" err="1"/>
              <a:t>preporuka</a:t>
            </a:r>
            <a:r>
              <a:rPr lang="en-US" dirty="0"/>
              <a:t> je </a:t>
            </a:r>
            <a:r>
              <a:rPr lang="en-US" dirty="0" err="1"/>
              <a:t>izbegavati</a:t>
            </a:r>
            <a:r>
              <a:rPr lang="en-US" dirty="0"/>
              <a:t> </a:t>
            </a:r>
            <a:r>
              <a:rPr lang="en-US" dirty="0" err="1"/>
              <a:t>prerađevine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konzerviranu</a:t>
            </a:r>
            <a:r>
              <a:rPr lang="en-US" dirty="0"/>
              <a:t> </a:t>
            </a:r>
            <a:r>
              <a:rPr lang="en-US" dirty="0" err="1"/>
              <a:t>hranu</a:t>
            </a:r>
            <a:r>
              <a:rPr lang="en-US" dirty="0"/>
              <a:t>, ne </a:t>
            </a:r>
            <a:r>
              <a:rPr lang="en-US" dirty="0" err="1"/>
              <a:t>dosoljavati</a:t>
            </a:r>
            <a:r>
              <a:rPr lang="en-US" dirty="0"/>
              <a:t> </a:t>
            </a:r>
            <a:r>
              <a:rPr lang="en-US" dirty="0" err="1"/>
              <a:t>hranu</a:t>
            </a:r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sz="1600" dirty="0" err="1" smtClean="0">
                <a:solidFill>
                  <a:srgbClr val="92D050"/>
                </a:solidFill>
              </a:rPr>
              <a:t>P</a:t>
            </a:r>
            <a:r>
              <a:rPr lang="en-US" sz="1600" dirty="0" err="1" smtClean="0">
                <a:solidFill>
                  <a:srgbClr val="92D050"/>
                </a:solidFill>
              </a:rPr>
              <a:t>romena</a:t>
            </a:r>
            <a:r>
              <a:rPr lang="en-US" sz="1600" dirty="0" smtClean="0">
                <a:solidFill>
                  <a:srgbClr val="92D050"/>
                </a:solidFill>
              </a:rPr>
              <a:t> </a:t>
            </a:r>
            <a:r>
              <a:rPr lang="en-US" sz="1600" dirty="0" err="1">
                <a:solidFill>
                  <a:srgbClr val="92D050"/>
                </a:solidFill>
              </a:rPr>
              <a:t>životnih</a:t>
            </a:r>
            <a:r>
              <a:rPr lang="en-US" sz="1600" dirty="0">
                <a:solidFill>
                  <a:srgbClr val="92D050"/>
                </a:solidFill>
              </a:rPr>
              <a:t> </a:t>
            </a:r>
            <a:r>
              <a:rPr lang="en-US" sz="1600" dirty="0" err="1">
                <a:solidFill>
                  <a:srgbClr val="92D050"/>
                </a:solidFill>
              </a:rPr>
              <a:t>navika</a:t>
            </a:r>
            <a:r>
              <a:rPr lang="en-US" sz="1600" dirty="0">
                <a:solidFill>
                  <a:srgbClr val="92D050"/>
                </a:solidFill>
              </a:rPr>
              <a:t> </a:t>
            </a:r>
            <a:r>
              <a:rPr lang="en-US" sz="1600" dirty="0" smtClean="0">
                <a:solidFill>
                  <a:srgbClr val="92D050"/>
                </a:solidFill>
              </a:rPr>
              <a:t>(</a:t>
            </a:r>
            <a:r>
              <a:rPr lang="en-US" sz="1600" dirty="0" err="1" smtClean="0">
                <a:solidFill>
                  <a:srgbClr val="92D050"/>
                </a:solidFill>
              </a:rPr>
              <a:t>pušenje</a:t>
            </a:r>
            <a:r>
              <a:rPr lang="en-US" sz="1600" dirty="0">
                <a:solidFill>
                  <a:srgbClr val="92D050"/>
                </a:solidFill>
              </a:rPr>
              <a:t>, </a:t>
            </a:r>
            <a:r>
              <a:rPr lang="en-US" sz="1600" dirty="0" err="1">
                <a:solidFill>
                  <a:srgbClr val="92D050"/>
                </a:solidFill>
              </a:rPr>
              <a:t>alkohol</a:t>
            </a:r>
            <a:r>
              <a:rPr lang="en-US" sz="1600" dirty="0">
                <a:solidFill>
                  <a:srgbClr val="92D050"/>
                </a:solidFill>
              </a:rPr>
              <a:t>, </a:t>
            </a:r>
            <a:r>
              <a:rPr lang="en-US" sz="1600" dirty="0" err="1">
                <a:solidFill>
                  <a:srgbClr val="92D050"/>
                </a:solidFill>
              </a:rPr>
              <a:t>fizička</a:t>
            </a:r>
            <a:r>
              <a:rPr lang="en-US" sz="1600" dirty="0">
                <a:solidFill>
                  <a:srgbClr val="92D050"/>
                </a:solidFill>
              </a:rPr>
              <a:t> </a:t>
            </a:r>
            <a:r>
              <a:rPr lang="en-US" sz="1600" dirty="0" err="1">
                <a:solidFill>
                  <a:srgbClr val="92D050"/>
                </a:solidFill>
              </a:rPr>
              <a:t>neaktivnost</a:t>
            </a:r>
            <a:r>
              <a:rPr lang="en-US" sz="1600" dirty="0">
                <a:solidFill>
                  <a:srgbClr val="92D050"/>
                </a:solidFill>
              </a:rPr>
              <a:t>, </a:t>
            </a:r>
            <a:r>
              <a:rPr lang="en-US" sz="1600" dirty="0" err="1">
                <a:solidFill>
                  <a:srgbClr val="92D050"/>
                </a:solidFill>
              </a:rPr>
              <a:t>gojaznost</a:t>
            </a:r>
            <a:r>
              <a:rPr lang="en-US" sz="1600" dirty="0">
                <a:solidFill>
                  <a:srgbClr val="92D050"/>
                </a:solidFill>
              </a:rPr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3" y="2919807"/>
            <a:ext cx="4185617" cy="3304117"/>
          </a:xfrm>
        </p:spPr>
        <p:txBody>
          <a:bodyPr/>
          <a:lstStyle/>
          <a:p>
            <a:r>
              <a:rPr lang="en-US" dirty="0" err="1" smtClean="0"/>
              <a:t>zajednička</a:t>
            </a:r>
            <a:r>
              <a:rPr lang="en-US" dirty="0" smtClean="0"/>
              <a:t> </a:t>
            </a:r>
            <a:r>
              <a:rPr lang="en-US" dirty="0" err="1"/>
              <a:t>preventivna</a:t>
            </a:r>
            <a:r>
              <a:rPr lang="en-US" dirty="0"/>
              <a:t>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hronične</a:t>
            </a:r>
            <a:r>
              <a:rPr lang="en-US" dirty="0"/>
              <a:t> </a:t>
            </a:r>
            <a:r>
              <a:rPr lang="en-US" dirty="0" err="1"/>
              <a:t>nezarazne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err="1" smtClean="0"/>
              <a:t>prevencija</a:t>
            </a:r>
            <a:r>
              <a:rPr lang="en-US" dirty="0" smtClean="0"/>
              <a:t> </a:t>
            </a:r>
            <a:r>
              <a:rPr lang="en-US" dirty="0"/>
              <a:t>HBB,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KVB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uzrok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smtClean="0"/>
              <a:t>HBB</a:t>
            </a:r>
            <a:endParaRPr lang="sr-Latn-RS" dirty="0" smtClean="0"/>
          </a:p>
          <a:p>
            <a:r>
              <a:rPr lang="en-US" dirty="0" err="1" smtClean="0"/>
              <a:t>fizička</a:t>
            </a:r>
            <a:r>
              <a:rPr lang="en-US" dirty="0" smtClean="0"/>
              <a:t> </a:t>
            </a:r>
            <a:r>
              <a:rPr lang="en-US" dirty="0" err="1"/>
              <a:t>aktivnost</a:t>
            </a:r>
            <a:r>
              <a:rPr lang="en-US" dirty="0"/>
              <a:t> - 30-60 min 4 -7 puta </a:t>
            </a:r>
            <a:r>
              <a:rPr lang="en-US" dirty="0" err="1"/>
              <a:t>nedeljno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smtClean="0"/>
              <a:t>BMI </a:t>
            </a:r>
            <a:r>
              <a:rPr lang="en-US" dirty="0"/>
              <a:t>18,5- 24,9 kg/m² </a:t>
            </a:r>
            <a:endParaRPr lang="sr-Latn-RS" dirty="0"/>
          </a:p>
          <a:p>
            <a:r>
              <a:rPr lang="en-US" dirty="0" err="1" smtClean="0"/>
              <a:t>ograničen</a:t>
            </a:r>
            <a:r>
              <a:rPr lang="en-US" dirty="0" smtClean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alkoholnih</a:t>
            </a:r>
            <a:r>
              <a:rPr lang="en-US" dirty="0"/>
              <a:t> </a:t>
            </a:r>
            <a:r>
              <a:rPr lang="en-US" dirty="0" err="1"/>
              <a:t>pića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09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Mere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usporavanje</a:t>
            </a:r>
            <a:r>
              <a:rPr lang="en-US" sz="2400" dirty="0"/>
              <a:t> </a:t>
            </a:r>
            <a:r>
              <a:rPr lang="en-US" sz="2400" dirty="0" err="1"/>
              <a:t>progresije</a:t>
            </a:r>
            <a:r>
              <a:rPr lang="en-US" sz="2400" dirty="0"/>
              <a:t> </a:t>
            </a:r>
            <a:r>
              <a:rPr lang="en-US" sz="2400" dirty="0" err="1"/>
              <a:t>hronične</a:t>
            </a:r>
            <a:r>
              <a:rPr lang="en-US" sz="2400" dirty="0"/>
              <a:t> </a:t>
            </a:r>
            <a:r>
              <a:rPr lang="en-US" sz="2400" dirty="0" err="1"/>
              <a:t>bolesti</a:t>
            </a:r>
            <a:r>
              <a:rPr lang="en-US" sz="2400" dirty="0"/>
              <a:t> </a:t>
            </a:r>
            <a:r>
              <a:rPr lang="en-US" sz="2400" dirty="0" err="1"/>
              <a:t>bubrega</a:t>
            </a:r>
            <a:r>
              <a:rPr lang="sr-Latn-RS" sz="2400" dirty="0"/>
              <a:t/>
            </a:r>
            <a:br>
              <a:rPr lang="sr-Latn-RS" sz="2400" dirty="0"/>
            </a:br>
            <a:r>
              <a:rPr lang="sr-Latn-RS" sz="2400" dirty="0"/>
              <a:t>-sekundarna prevencija-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b="1" dirty="0" err="1">
                <a:solidFill>
                  <a:srgbClr val="92D050"/>
                </a:solidFill>
              </a:rPr>
              <a:t>Kontrolisana</a:t>
            </a:r>
            <a:r>
              <a:rPr lang="en-US" sz="1800" b="1" dirty="0">
                <a:solidFill>
                  <a:srgbClr val="92D050"/>
                </a:solidFill>
              </a:rPr>
              <a:t> </a:t>
            </a:r>
            <a:r>
              <a:rPr lang="en-US" sz="1800" b="1" dirty="0" err="1">
                <a:solidFill>
                  <a:srgbClr val="92D050"/>
                </a:solidFill>
              </a:rPr>
              <a:t>upotreba</a:t>
            </a:r>
            <a:r>
              <a:rPr lang="en-US" sz="1800" b="1" dirty="0">
                <a:solidFill>
                  <a:srgbClr val="92D050"/>
                </a:solidFill>
              </a:rPr>
              <a:t> </a:t>
            </a:r>
            <a:r>
              <a:rPr lang="en-US" sz="1800" b="1" dirty="0" err="1" smtClean="0">
                <a:solidFill>
                  <a:srgbClr val="92D050"/>
                </a:solidFill>
              </a:rPr>
              <a:t>lekova</a:t>
            </a:r>
            <a:r>
              <a:rPr lang="sr-Latn-RS" sz="1800" b="1" dirty="0" smtClean="0">
                <a:solidFill>
                  <a:srgbClr val="92D050"/>
                </a:solidFill>
              </a:rPr>
              <a:t>-</a:t>
            </a:r>
            <a:r>
              <a:rPr lang="en-US" sz="1800" b="1" dirty="0" err="1">
                <a:solidFill>
                  <a:srgbClr val="92D050"/>
                </a:solidFill>
              </a:rPr>
              <a:t>doziranje</a:t>
            </a:r>
            <a:r>
              <a:rPr lang="en-US" sz="1800" b="1" dirty="0">
                <a:solidFill>
                  <a:srgbClr val="92D050"/>
                </a:solidFill>
              </a:rPr>
              <a:t> </a:t>
            </a:r>
            <a:r>
              <a:rPr lang="en-US" sz="1800" b="1" dirty="0" err="1">
                <a:solidFill>
                  <a:srgbClr val="92D050"/>
                </a:solidFill>
              </a:rPr>
              <a:t>lekova</a:t>
            </a:r>
            <a:r>
              <a:rPr lang="en-US" sz="1800" b="1" dirty="0">
                <a:solidFill>
                  <a:srgbClr val="92D050"/>
                </a:solidFill>
              </a:rPr>
              <a:t> </a:t>
            </a:r>
            <a:r>
              <a:rPr lang="en-US" sz="1800" b="1" dirty="0" err="1">
                <a:solidFill>
                  <a:srgbClr val="92D050"/>
                </a:solidFill>
              </a:rPr>
              <a:t>prema</a:t>
            </a:r>
            <a:r>
              <a:rPr lang="en-US" sz="1800" b="1" dirty="0">
                <a:solidFill>
                  <a:srgbClr val="92D050"/>
                </a:solidFill>
              </a:rPr>
              <a:t> JGF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izbegavanje</a:t>
            </a:r>
            <a:r>
              <a:rPr lang="en-US" dirty="0"/>
              <a:t> </a:t>
            </a:r>
            <a:r>
              <a:rPr lang="en-US" dirty="0" err="1"/>
              <a:t>upotrebe</a:t>
            </a:r>
            <a:r>
              <a:rPr lang="en-US" dirty="0"/>
              <a:t> </a:t>
            </a:r>
            <a:r>
              <a:rPr lang="en-US" dirty="0" err="1"/>
              <a:t>nefrotoksičnih</a:t>
            </a:r>
            <a:r>
              <a:rPr lang="en-US" dirty="0"/>
              <a:t> </a:t>
            </a:r>
            <a:r>
              <a:rPr lang="en-US" dirty="0" err="1"/>
              <a:t>lekova</a:t>
            </a:r>
            <a:r>
              <a:rPr lang="en-US" dirty="0"/>
              <a:t> </a:t>
            </a:r>
            <a:r>
              <a:rPr lang="en-US" dirty="0" smtClean="0"/>
              <a:t>(NSAIL</a:t>
            </a:r>
            <a:r>
              <a:rPr lang="en-US" dirty="0"/>
              <a:t>, </a:t>
            </a:r>
            <a:r>
              <a:rPr lang="en-US" dirty="0" err="1"/>
              <a:t>aminoglikozidi</a:t>
            </a:r>
            <a:r>
              <a:rPr lang="en-US" dirty="0"/>
              <a:t>, </a:t>
            </a:r>
            <a:r>
              <a:rPr lang="en-US" dirty="0" err="1"/>
              <a:t>jodna</a:t>
            </a:r>
            <a:r>
              <a:rPr lang="en-US" dirty="0"/>
              <a:t> </a:t>
            </a:r>
            <a:r>
              <a:rPr lang="en-US" dirty="0" err="1"/>
              <a:t>kontrastna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) </a:t>
            </a:r>
            <a:endParaRPr lang="sr-Latn-RS" dirty="0"/>
          </a:p>
          <a:p>
            <a:r>
              <a:rPr lang="en-US" dirty="0" err="1" smtClean="0"/>
              <a:t>adekvatno</a:t>
            </a:r>
            <a:r>
              <a:rPr lang="en-US" dirty="0" smtClean="0"/>
              <a:t> </a:t>
            </a:r>
            <a:r>
              <a:rPr lang="en-US" dirty="0" err="1"/>
              <a:t>hidriranje</a:t>
            </a:r>
            <a:r>
              <a:rPr lang="en-US" dirty="0"/>
              <a:t> </a:t>
            </a:r>
            <a:r>
              <a:rPr lang="en-US" dirty="0" err="1"/>
              <a:t>ukoliko</a:t>
            </a:r>
            <a:r>
              <a:rPr lang="en-US" dirty="0"/>
              <a:t> je </a:t>
            </a: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nefrotoksičnih</a:t>
            </a:r>
            <a:r>
              <a:rPr lang="en-US" dirty="0"/>
              <a:t> </a:t>
            </a:r>
            <a:r>
              <a:rPr lang="en-US" dirty="0" err="1"/>
              <a:t>lekova</a:t>
            </a:r>
            <a:r>
              <a:rPr lang="en-US" dirty="0"/>
              <a:t> </a:t>
            </a:r>
            <a:r>
              <a:rPr lang="en-US" dirty="0" err="1"/>
              <a:t>neophodna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 smtClean="0"/>
              <a:t>priprema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kontrastna</a:t>
            </a:r>
            <a:r>
              <a:rPr lang="en-US" dirty="0"/>
              <a:t> </a:t>
            </a:r>
            <a:r>
              <a:rPr lang="en-US" dirty="0" err="1" smtClean="0"/>
              <a:t>snimanja</a:t>
            </a:r>
            <a:endParaRPr lang="sr-Latn-RS" dirty="0" smtClean="0"/>
          </a:p>
          <a:p>
            <a:r>
              <a:rPr lang="en-US" dirty="0" err="1" smtClean="0"/>
              <a:t>doziranje</a:t>
            </a:r>
            <a:r>
              <a:rPr lang="en-US" dirty="0" smtClean="0"/>
              <a:t> </a:t>
            </a:r>
            <a:r>
              <a:rPr lang="en-US" dirty="0" err="1"/>
              <a:t>lekova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JGF u </a:t>
            </a:r>
            <a:r>
              <a:rPr lang="en-US" dirty="0" err="1"/>
              <a:t>skladu</a:t>
            </a:r>
            <a:r>
              <a:rPr lang="en-US" dirty="0"/>
              <a:t> s </a:t>
            </a:r>
            <a:r>
              <a:rPr lang="en-US" dirty="0" err="1"/>
              <a:t>preskripcijom-smanjenje</a:t>
            </a:r>
            <a:r>
              <a:rPr lang="en-US" dirty="0"/>
              <a:t> doze, </a:t>
            </a:r>
            <a:r>
              <a:rPr lang="en-US" dirty="0" err="1"/>
              <a:t>promena</a:t>
            </a:r>
            <a:r>
              <a:rPr lang="en-US" dirty="0"/>
              <a:t> </a:t>
            </a:r>
            <a:r>
              <a:rPr lang="en-US" dirty="0" err="1"/>
              <a:t>doznog</a:t>
            </a:r>
            <a:r>
              <a:rPr lang="en-US" dirty="0"/>
              <a:t> </a:t>
            </a:r>
            <a:r>
              <a:rPr lang="en-US" dirty="0" err="1"/>
              <a:t>intervala</a:t>
            </a:r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4031" y="1714500"/>
            <a:ext cx="5099538" cy="1022745"/>
          </a:xfrm>
        </p:spPr>
        <p:txBody>
          <a:bodyPr/>
          <a:lstStyle/>
          <a:p>
            <a:r>
              <a:rPr lang="sr-Latn-RS" sz="1200" b="1" dirty="0" smtClean="0">
                <a:solidFill>
                  <a:srgbClr val="92D050"/>
                </a:solidFill>
              </a:rPr>
              <a:t>Dijetetski režim: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solidFill>
                  <a:srgbClr val="92D050"/>
                </a:solidFill>
              </a:rPr>
              <a:t>kontrolisan</a:t>
            </a:r>
            <a:r>
              <a:rPr lang="en-US" sz="1200" b="1" dirty="0" smtClean="0">
                <a:solidFill>
                  <a:srgbClr val="92D050"/>
                </a:solidFill>
              </a:rPr>
              <a:t> </a:t>
            </a:r>
            <a:r>
              <a:rPr lang="en-US" sz="1200" b="1" dirty="0" err="1">
                <a:solidFill>
                  <a:srgbClr val="92D050"/>
                </a:solidFill>
              </a:rPr>
              <a:t>unos</a:t>
            </a:r>
            <a:r>
              <a:rPr lang="en-US" sz="1200" b="1" dirty="0">
                <a:solidFill>
                  <a:srgbClr val="92D050"/>
                </a:solidFill>
              </a:rPr>
              <a:t> </a:t>
            </a:r>
            <a:r>
              <a:rPr lang="en-US" sz="1200" b="1" dirty="0" err="1">
                <a:solidFill>
                  <a:srgbClr val="92D050"/>
                </a:solidFill>
              </a:rPr>
              <a:t>proteina</a:t>
            </a:r>
            <a:r>
              <a:rPr lang="en-US" sz="1200" b="1" dirty="0">
                <a:solidFill>
                  <a:srgbClr val="92D050"/>
                </a:solidFill>
              </a:rPr>
              <a:t> u </a:t>
            </a:r>
            <a:r>
              <a:rPr lang="en-US" sz="1200" b="1" dirty="0" err="1">
                <a:solidFill>
                  <a:srgbClr val="92D050"/>
                </a:solidFill>
              </a:rPr>
              <a:t>skladu</a:t>
            </a:r>
            <a:r>
              <a:rPr lang="en-US" sz="1200" b="1" dirty="0">
                <a:solidFill>
                  <a:srgbClr val="92D050"/>
                </a:solidFill>
              </a:rPr>
              <a:t> s JGF </a:t>
            </a:r>
            <a:r>
              <a:rPr lang="en-US" sz="1200" b="1" dirty="0" err="1">
                <a:solidFill>
                  <a:srgbClr val="92D050"/>
                </a:solidFill>
              </a:rPr>
              <a:t>i</a:t>
            </a:r>
            <a:r>
              <a:rPr lang="en-US" sz="1200" b="1" dirty="0">
                <a:solidFill>
                  <a:srgbClr val="92D050"/>
                </a:solidFill>
              </a:rPr>
              <a:t> </a:t>
            </a:r>
            <a:r>
              <a:rPr lang="en-US" sz="1200" b="1" dirty="0" err="1">
                <a:solidFill>
                  <a:srgbClr val="92D050"/>
                </a:solidFill>
              </a:rPr>
              <a:t>druge</a:t>
            </a:r>
            <a:r>
              <a:rPr lang="en-US" sz="1200" b="1" dirty="0">
                <a:solidFill>
                  <a:srgbClr val="92D050"/>
                </a:solidFill>
              </a:rPr>
              <a:t> </a:t>
            </a:r>
            <a:r>
              <a:rPr lang="en-US" sz="1200" b="1" dirty="0" err="1">
                <a:solidFill>
                  <a:srgbClr val="92D050"/>
                </a:solidFill>
              </a:rPr>
              <a:t>dijetetske</a:t>
            </a:r>
            <a:r>
              <a:rPr lang="en-US" sz="1200" b="1" dirty="0">
                <a:solidFill>
                  <a:srgbClr val="92D050"/>
                </a:solidFill>
              </a:rPr>
              <a:t> mere </a:t>
            </a:r>
            <a:endParaRPr lang="sr-Latn-RS" sz="1200" b="1" dirty="0">
              <a:solidFill>
                <a:srgbClr val="92D05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solidFill>
                  <a:srgbClr val="92D050"/>
                </a:solidFill>
              </a:rPr>
              <a:t>prevencija</a:t>
            </a:r>
            <a:r>
              <a:rPr lang="en-US" sz="1200" b="1" dirty="0" smtClean="0">
                <a:solidFill>
                  <a:srgbClr val="92D050"/>
                </a:solidFill>
              </a:rPr>
              <a:t> </a:t>
            </a:r>
            <a:r>
              <a:rPr lang="en-US" sz="1200" b="1" dirty="0" err="1">
                <a:solidFill>
                  <a:srgbClr val="92D050"/>
                </a:solidFill>
              </a:rPr>
              <a:t>poremećaja</a:t>
            </a:r>
            <a:r>
              <a:rPr lang="en-US" sz="1200" b="1" dirty="0">
                <a:solidFill>
                  <a:srgbClr val="92D050"/>
                </a:solidFill>
              </a:rPr>
              <a:t> </a:t>
            </a:r>
            <a:r>
              <a:rPr lang="en-US" sz="1200" b="1" dirty="0" err="1">
                <a:solidFill>
                  <a:srgbClr val="92D050"/>
                </a:solidFill>
              </a:rPr>
              <a:t>metabolizma</a:t>
            </a:r>
            <a:r>
              <a:rPr lang="en-US" sz="1200" b="1" dirty="0">
                <a:solidFill>
                  <a:srgbClr val="92D050"/>
                </a:solidFill>
              </a:rPr>
              <a:t> </a:t>
            </a:r>
            <a:r>
              <a:rPr lang="en-US" sz="1200" b="1" dirty="0" err="1">
                <a:solidFill>
                  <a:srgbClr val="92D050"/>
                </a:solidFill>
              </a:rPr>
              <a:t>minerala</a:t>
            </a:r>
            <a:r>
              <a:rPr lang="en-US" sz="1200" b="1" dirty="0">
                <a:solidFill>
                  <a:srgbClr val="92D050"/>
                </a:solidFill>
              </a:rPr>
              <a:t> </a:t>
            </a:r>
            <a:r>
              <a:rPr lang="en-US" sz="1200" b="1" dirty="0" err="1">
                <a:solidFill>
                  <a:srgbClr val="92D050"/>
                </a:solidFill>
              </a:rPr>
              <a:t>i</a:t>
            </a:r>
            <a:r>
              <a:rPr lang="en-US" sz="1200" b="1" dirty="0">
                <a:solidFill>
                  <a:srgbClr val="92D050"/>
                </a:solidFill>
              </a:rPr>
              <a:t> </a:t>
            </a:r>
            <a:r>
              <a:rPr lang="en-US" sz="1200" b="1" dirty="0" err="1">
                <a:solidFill>
                  <a:srgbClr val="92D050"/>
                </a:solidFill>
              </a:rPr>
              <a:t>vitamina</a:t>
            </a:r>
            <a:endParaRPr lang="en-US" sz="1200" b="1" dirty="0">
              <a:solidFill>
                <a:srgbClr val="92D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dijetetskog</a:t>
            </a:r>
            <a:r>
              <a:rPr lang="en-US" dirty="0"/>
              <a:t> </a:t>
            </a:r>
            <a:r>
              <a:rPr lang="en-US" dirty="0" err="1"/>
              <a:t>režima</a:t>
            </a:r>
            <a:r>
              <a:rPr lang="en-US" dirty="0"/>
              <a:t> </a:t>
            </a:r>
            <a:r>
              <a:rPr lang="sr-Latn-RS" dirty="0" smtClean="0"/>
              <a:t>zavisi</a:t>
            </a:r>
            <a:r>
              <a:rPr lang="en-US" dirty="0" smtClean="0"/>
              <a:t> o</a:t>
            </a:r>
            <a:r>
              <a:rPr lang="sr-Latn-RS" dirty="0" smtClean="0"/>
              <a:t>d</a:t>
            </a:r>
            <a:r>
              <a:rPr lang="en-US" dirty="0" smtClean="0"/>
              <a:t> </a:t>
            </a:r>
            <a:r>
              <a:rPr lang="en-US" dirty="0" err="1" smtClean="0"/>
              <a:t>uzrok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bubrežne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, </a:t>
            </a:r>
            <a:r>
              <a:rPr lang="en-US" dirty="0" err="1"/>
              <a:t>stepenu</a:t>
            </a:r>
            <a:r>
              <a:rPr lang="en-US" dirty="0"/>
              <a:t> </a:t>
            </a:r>
            <a:r>
              <a:rPr lang="en-US" dirty="0" err="1"/>
              <a:t>oštećenja</a:t>
            </a:r>
            <a:r>
              <a:rPr lang="en-US" dirty="0"/>
              <a:t> </a:t>
            </a:r>
            <a:r>
              <a:rPr lang="en-US" dirty="0" err="1"/>
              <a:t>bubrežne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pratećim</a:t>
            </a:r>
            <a:r>
              <a:rPr lang="en-US" dirty="0"/>
              <a:t> </a:t>
            </a:r>
            <a:r>
              <a:rPr lang="en-US" dirty="0" err="1"/>
              <a:t>poremećajima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elektrolita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 smtClean="0"/>
              <a:t>cilj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dobar</a:t>
            </a:r>
            <a:r>
              <a:rPr lang="en-US" dirty="0"/>
              <a:t> </a:t>
            </a:r>
            <a:r>
              <a:rPr lang="en-US" dirty="0" err="1"/>
              <a:t>nutritivni</a:t>
            </a:r>
            <a:r>
              <a:rPr lang="en-US" dirty="0"/>
              <a:t> </a:t>
            </a:r>
            <a:r>
              <a:rPr lang="en-US" dirty="0" err="1"/>
              <a:t>balans</a:t>
            </a:r>
            <a:r>
              <a:rPr lang="en-US" dirty="0"/>
              <a:t>, </a:t>
            </a:r>
            <a:r>
              <a:rPr lang="en-US" dirty="0" err="1"/>
              <a:t>balans</a:t>
            </a:r>
            <a:r>
              <a:rPr lang="en-US" dirty="0"/>
              <a:t> </a:t>
            </a:r>
            <a:r>
              <a:rPr lang="en-US" dirty="0" err="1"/>
              <a:t>tečnosti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elektrolita</a:t>
            </a:r>
            <a:r>
              <a:rPr lang="en-US" dirty="0"/>
              <a:t> u </a:t>
            </a:r>
            <a:r>
              <a:rPr lang="en-US" dirty="0" err="1"/>
              <a:t>referentnom</a:t>
            </a:r>
            <a:r>
              <a:rPr lang="en-US" dirty="0"/>
              <a:t> </a:t>
            </a:r>
            <a:r>
              <a:rPr lang="en-US" dirty="0" err="1"/>
              <a:t>opsegu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 smtClean="0"/>
              <a:t>proceniti</a:t>
            </a:r>
            <a:r>
              <a:rPr lang="en-US" dirty="0" smtClean="0"/>
              <a:t> </a:t>
            </a:r>
            <a:r>
              <a:rPr lang="en-US" dirty="0" err="1"/>
              <a:t>individualne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adherencu</a:t>
            </a:r>
            <a:r>
              <a:rPr lang="en-US" dirty="0"/>
              <a:t> </a:t>
            </a:r>
            <a:r>
              <a:rPr lang="en-US" dirty="0" err="1"/>
              <a:t>bolesnika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smtClean="0"/>
              <a:t>ne </a:t>
            </a:r>
            <a:r>
              <a:rPr lang="en-US" dirty="0" err="1"/>
              <a:t>zaboraviti</a:t>
            </a:r>
            <a:r>
              <a:rPr lang="en-US" dirty="0"/>
              <a:t> da </a:t>
            </a:r>
            <a:r>
              <a:rPr lang="en-US" dirty="0" err="1"/>
              <a:t>dugotrajne</a:t>
            </a:r>
            <a:r>
              <a:rPr lang="en-US" dirty="0"/>
              <a:t> </a:t>
            </a:r>
            <a:r>
              <a:rPr lang="en-US" dirty="0" err="1"/>
              <a:t>restriktivne</a:t>
            </a:r>
            <a:r>
              <a:rPr lang="en-US" dirty="0"/>
              <a:t> </a:t>
            </a:r>
            <a:r>
              <a:rPr lang="en-US" dirty="0" err="1"/>
              <a:t>dijetetske</a:t>
            </a:r>
            <a:r>
              <a:rPr lang="en-US" dirty="0"/>
              <a:t> </a:t>
            </a:r>
            <a:r>
              <a:rPr lang="en-US" dirty="0" err="1"/>
              <a:t>režime</a:t>
            </a:r>
            <a:r>
              <a:rPr lang="en-US" dirty="0"/>
              <a:t> </a:t>
            </a:r>
            <a:r>
              <a:rPr lang="en-US" dirty="0" err="1"/>
              <a:t>provodi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bolesnika</a:t>
            </a:r>
            <a:r>
              <a:rPr lang="en-US" dirty="0"/>
              <a:t>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09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745" y="609600"/>
            <a:ext cx="8598257" cy="97301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Mere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usporavanje</a:t>
            </a:r>
            <a:r>
              <a:rPr lang="en-US" sz="2400" dirty="0"/>
              <a:t> </a:t>
            </a:r>
            <a:r>
              <a:rPr lang="en-US" sz="2400" dirty="0" err="1"/>
              <a:t>progresije</a:t>
            </a:r>
            <a:r>
              <a:rPr lang="en-US" sz="2400" dirty="0"/>
              <a:t> </a:t>
            </a:r>
            <a:r>
              <a:rPr lang="en-US" sz="2400" dirty="0" err="1"/>
              <a:t>hronične</a:t>
            </a:r>
            <a:r>
              <a:rPr lang="en-US" sz="2400" dirty="0"/>
              <a:t> </a:t>
            </a:r>
            <a:r>
              <a:rPr lang="en-US" sz="2400" dirty="0" err="1"/>
              <a:t>bolesti</a:t>
            </a:r>
            <a:r>
              <a:rPr lang="en-US" sz="2400" dirty="0"/>
              <a:t> </a:t>
            </a:r>
            <a:r>
              <a:rPr lang="en-US" sz="2400" dirty="0" err="1"/>
              <a:t>bubrega</a:t>
            </a:r>
            <a:r>
              <a:rPr lang="sr-Latn-RS" sz="2400" dirty="0"/>
              <a:t/>
            </a:r>
            <a:br>
              <a:rPr lang="sr-Latn-RS" sz="2400" dirty="0"/>
            </a:br>
            <a:r>
              <a:rPr lang="sr-Latn-RS" sz="2400" dirty="0"/>
              <a:t>-sekundarna prevencija-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250" y="1829103"/>
            <a:ext cx="4185623" cy="576262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Dijetetski </a:t>
            </a:r>
            <a:r>
              <a:rPr lang="en-US" b="1" dirty="0" err="1" smtClean="0">
                <a:solidFill>
                  <a:srgbClr val="92D050"/>
                </a:solidFill>
              </a:rPr>
              <a:t>režim</a:t>
            </a:r>
            <a:r>
              <a:rPr lang="sr-Latn-RS" b="1" dirty="0" smtClean="0">
                <a:solidFill>
                  <a:srgbClr val="92D050"/>
                </a:solidFill>
              </a:rPr>
              <a:t>-proteini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595675"/>
            <a:ext cx="4185623" cy="330411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 </a:t>
            </a:r>
            <a:r>
              <a:rPr lang="en-US" dirty="0" err="1"/>
              <a:t>preporučuje</a:t>
            </a:r>
            <a:r>
              <a:rPr lang="en-US" dirty="0"/>
              <a:t> se </a:t>
            </a:r>
            <a:r>
              <a:rPr lang="en-US" dirty="0" err="1"/>
              <a:t>rano</a:t>
            </a:r>
            <a:r>
              <a:rPr lang="en-US" dirty="0"/>
              <a:t> </a:t>
            </a:r>
            <a:r>
              <a:rPr lang="en-US" dirty="0" err="1"/>
              <a:t>uvođenje</a:t>
            </a:r>
            <a:r>
              <a:rPr lang="en-US" dirty="0"/>
              <a:t> </a:t>
            </a:r>
            <a:r>
              <a:rPr lang="en-US" dirty="0" err="1"/>
              <a:t>stroge</a:t>
            </a:r>
            <a:r>
              <a:rPr lang="en-US" dirty="0"/>
              <a:t> </a:t>
            </a:r>
            <a:r>
              <a:rPr lang="en-US" dirty="0" err="1"/>
              <a:t>hipoproteinske</a:t>
            </a:r>
            <a:r>
              <a:rPr lang="en-US" dirty="0"/>
              <a:t> </a:t>
            </a:r>
            <a:r>
              <a:rPr lang="en-US" dirty="0" err="1"/>
              <a:t>dijete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je u </a:t>
            </a:r>
            <a:r>
              <a:rPr lang="en-US" dirty="0" err="1"/>
              <a:t>ranim</a:t>
            </a:r>
            <a:r>
              <a:rPr lang="en-US" dirty="0"/>
              <a:t> </a:t>
            </a:r>
            <a:r>
              <a:rPr lang="en-US" dirty="0" err="1"/>
              <a:t>fazama</a:t>
            </a:r>
            <a:r>
              <a:rPr lang="en-US" dirty="0"/>
              <a:t> HBI </a:t>
            </a:r>
            <a:r>
              <a:rPr lang="en-US" dirty="0" err="1"/>
              <a:t>značajnije</a:t>
            </a:r>
            <a:r>
              <a:rPr lang="en-US" dirty="0"/>
              <a:t> </a:t>
            </a:r>
            <a:r>
              <a:rPr lang="en-US" dirty="0" err="1"/>
              <a:t>otklanjanje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err="1" smtClean="0"/>
              <a:t>uobičajeni</a:t>
            </a:r>
            <a:r>
              <a:rPr lang="en-US" dirty="0" smtClean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proteina</a:t>
            </a:r>
            <a:r>
              <a:rPr lang="en-US" dirty="0"/>
              <a:t> je 1,0-1,2 g/kg TT </a:t>
            </a:r>
            <a:r>
              <a:rPr lang="en-US" dirty="0" err="1"/>
              <a:t>dnevno</a:t>
            </a:r>
            <a:r>
              <a:rPr lang="en-US" dirty="0"/>
              <a:t> </a:t>
            </a:r>
            <a:endParaRPr lang="sr-Latn-RS" dirty="0"/>
          </a:p>
          <a:p>
            <a:r>
              <a:rPr lang="sr-Latn-RS" dirty="0" smtClean="0"/>
              <a:t>U zavisnosti od</a:t>
            </a:r>
            <a:r>
              <a:rPr lang="en-US" dirty="0" smtClean="0"/>
              <a:t> </a:t>
            </a:r>
            <a:r>
              <a:rPr lang="en-US" dirty="0"/>
              <a:t>JGF </a:t>
            </a:r>
            <a:r>
              <a:rPr lang="en-US" dirty="0" err="1"/>
              <a:t>preporučuje</a:t>
            </a:r>
            <a:r>
              <a:rPr lang="en-US" dirty="0"/>
              <a:t> se </a:t>
            </a:r>
            <a:r>
              <a:rPr lang="en-US" dirty="0" err="1"/>
              <a:t>smanjen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proteina</a:t>
            </a:r>
            <a:r>
              <a:rPr lang="en-US" dirty="0"/>
              <a:t> od 0,5 do 0,8 g/ </a:t>
            </a:r>
            <a:r>
              <a:rPr lang="en-US" dirty="0" err="1"/>
              <a:t>kgTT</a:t>
            </a:r>
            <a:r>
              <a:rPr lang="en-US" dirty="0"/>
              <a:t> </a:t>
            </a:r>
            <a:r>
              <a:rPr lang="en-US" dirty="0" err="1"/>
              <a:t>dnevno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/>
              <a:t>ispod</a:t>
            </a:r>
            <a:r>
              <a:rPr lang="en-US" dirty="0"/>
              <a:t> 0,5 g/ </a:t>
            </a:r>
            <a:r>
              <a:rPr lang="en-US" dirty="0" err="1"/>
              <a:t>kgTT</a:t>
            </a:r>
            <a:r>
              <a:rPr lang="en-US" dirty="0"/>
              <a:t> se ne </a:t>
            </a:r>
            <a:r>
              <a:rPr lang="en-US" dirty="0" err="1"/>
              <a:t>preporučuje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err="1" smtClean="0"/>
              <a:t>nadoknada</a:t>
            </a:r>
            <a:r>
              <a:rPr lang="en-US" dirty="0" smtClean="0"/>
              <a:t> </a:t>
            </a:r>
            <a:r>
              <a:rPr lang="en-US" dirty="0" err="1"/>
              <a:t>esencijalnih</a:t>
            </a:r>
            <a:r>
              <a:rPr lang="en-US" dirty="0"/>
              <a:t> AK </a:t>
            </a:r>
            <a:endParaRPr lang="sr-Latn-RS" dirty="0"/>
          </a:p>
          <a:p>
            <a:r>
              <a:rPr lang="en-US" dirty="0" err="1" smtClean="0"/>
              <a:t>sprečavanje</a:t>
            </a:r>
            <a:r>
              <a:rPr lang="en-US" dirty="0" smtClean="0"/>
              <a:t> </a:t>
            </a:r>
            <a:r>
              <a:rPr lang="en-US" dirty="0" err="1"/>
              <a:t>malnutricije</a:t>
            </a:r>
            <a:r>
              <a:rPr lang="en-US" dirty="0"/>
              <a:t> </a:t>
            </a:r>
            <a:r>
              <a:rPr lang="en-US" dirty="0" err="1"/>
              <a:t>odgovarajućim</a:t>
            </a:r>
            <a:r>
              <a:rPr lang="en-US" dirty="0"/>
              <a:t> </a:t>
            </a:r>
            <a:r>
              <a:rPr lang="en-US" dirty="0" err="1"/>
              <a:t>energetskim</a:t>
            </a:r>
            <a:r>
              <a:rPr lang="en-US" dirty="0"/>
              <a:t> </a:t>
            </a:r>
            <a:r>
              <a:rPr lang="en-US" dirty="0" err="1"/>
              <a:t>unosom</a:t>
            </a:r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1795858"/>
            <a:ext cx="4185618" cy="576262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Dijetetski </a:t>
            </a:r>
            <a:r>
              <a:rPr lang="en-US" b="1" dirty="0" err="1">
                <a:solidFill>
                  <a:srgbClr val="92D050"/>
                </a:solidFill>
              </a:rPr>
              <a:t>režim</a:t>
            </a:r>
            <a:r>
              <a:rPr lang="sr-Latn-RS" b="1" dirty="0" smtClean="0">
                <a:solidFill>
                  <a:srgbClr val="92D050"/>
                </a:solidFill>
              </a:rPr>
              <a:t>-fosfati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3" y="2571305"/>
            <a:ext cx="4185617" cy="330411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smanjenjem</a:t>
            </a:r>
            <a:r>
              <a:rPr lang="en-US" dirty="0"/>
              <a:t> </a:t>
            </a:r>
            <a:r>
              <a:rPr lang="en-US" dirty="0" err="1"/>
              <a:t>unosa</a:t>
            </a:r>
            <a:r>
              <a:rPr lang="en-US" dirty="0"/>
              <a:t> </a:t>
            </a:r>
            <a:r>
              <a:rPr lang="en-US" dirty="0" err="1"/>
              <a:t>proteina</a:t>
            </a:r>
            <a:r>
              <a:rPr lang="en-US" dirty="0"/>
              <a:t> </a:t>
            </a:r>
            <a:r>
              <a:rPr lang="en-US" dirty="0" err="1"/>
              <a:t>smanjuje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 smtClean="0"/>
              <a:t>fosfata</a:t>
            </a:r>
            <a:endParaRPr lang="sr-Latn-RS" dirty="0" smtClean="0"/>
          </a:p>
          <a:p>
            <a:r>
              <a:rPr lang="en-US" dirty="0" err="1" smtClean="0"/>
              <a:t>retencija</a:t>
            </a:r>
            <a:r>
              <a:rPr lang="en-US" dirty="0" smtClean="0"/>
              <a:t> </a:t>
            </a:r>
            <a:r>
              <a:rPr lang="en-US" dirty="0" err="1"/>
              <a:t>fosfata</a:t>
            </a:r>
            <a:r>
              <a:rPr lang="en-US" dirty="0"/>
              <a:t> se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rano</a:t>
            </a:r>
            <a:r>
              <a:rPr lang="en-US" dirty="0"/>
              <a:t> u HBB </a:t>
            </a:r>
            <a:endParaRPr lang="sr-Latn-RS" dirty="0"/>
          </a:p>
          <a:p>
            <a:r>
              <a:rPr lang="en-US" dirty="0" err="1" smtClean="0"/>
              <a:t>preporučeni</a:t>
            </a:r>
            <a:r>
              <a:rPr lang="en-US" dirty="0" smtClean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fosfata</a:t>
            </a:r>
            <a:r>
              <a:rPr lang="en-US" dirty="0"/>
              <a:t> do 600 – 1000 </a:t>
            </a:r>
            <a:r>
              <a:rPr lang="en-US" dirty="0" smtClean="0"/>
              <a:t>mg/24 h</a:t>
            </a:r>
            <a:endParaRPr lang="sr-Latn-RS" dirty="0" smtClean="0"/>
          </a:p>
          <a:p>
            <a:r>
              <a:rPr lang="en-US" dirty="0" err="1" smtClean="0"/>
              <a:t>ograničenje</a:t>
            </a:r>
            <a:r>
              <a:rPr lang="en-US" dirty="0" smtClean="0"/>
              <a:t> </a:t>
            </a:r>
            <a:r>
              <a:rPr lang="en-US" dirty="0" err="1"/>
              <a:t>unosa</a:t>
            </a:r>
            <a:r>
              <a:rPr lang="en-US" dirty="0"/>
              <a:t> </a:t>
            </a:r>
            <a:r>
              <a:rPr lang="en-US" dirty="0" err="1"/>
              <a:t>hrane</a:t>
            </a:r>
            <a:r>
              <a:rPr lang="en-US" dirty="0"/>
              <a:t> </a:t>
            </a:r>
            <a:r>
              <a:rPr lang="en-US" dirty="0" err="1"/>
              <a:t>bogate</a:t>
            </a:r>
            <a:r>
              <a:rPr lang="en-US" dirty="0"/>
              <a:t> </a:t>
            </a:r>
            <a:r>
              <a:rPr lang="en-US" dirty="0" err="1"/>
              <a:t>fosfatima</a:t>
            </a:r>
            <a:r>
              <a:rPr lang="en-US" dirty="0"/>
              <a:t> je </a:t>
            </a:r>
            <a:r>
              <a:rPr lang="en-US" dirty="0" err="1"/>
              <a:t>značajno</a:t>
            </a:r>
            <a:r>
              <a:rPr lang="en-US" dirty="0"/>
              <a:t> u </a:t>
            </a:r>
            <a:r>
              <a:rPr lang="en-US" dirty="0" err="1"/>
              <a:t>prevenciji</a:t>
            </a:r>
            <a:r>
              <a:rPr lang="en-US" dirty="0"/>
              <a:t> MKP </a:t>
            </a:r>
            <a:r>
              <a:rPr lang="en-US" dirty="0" err="1"/>
              <a:t>i</a:t>
            </a:r>
            <a:r>
              <a:rPr lang="en-US" dirty="0"/>
              <a:t> SHPT </a:t>
            </a:r>
            <a:endParaRPr lang="sr-Latn-RS" dirty="0"/>
          </a:p>
          <a:p>
            <a:r>
              <a:rPr lang="en-US" dirty="0" smtClean="0"/>
              <a:t>s </a:t>
            </a:r>
            <a:r>
              <a:rPr lang="en-US" dirty="0" err="1"/>
              <a:t>progresijom</a:t>
            </a:r>
            <a:r>
              <a:rPr lang="en-US" dirty="0"/>
              <a:t> HBI </a:t>
            </a:r>
            <a:r>
              <a:rPr lang="en-US" dirty="0" err="1"/>
              <a:t>neophodno</a:t>
            </a:r>
            <a:r>
              <a:rPr lang="en-US" dirty="0"/>
              <a:t> je </a:t>
            </a:r>
            <a:r>
              <a:rPr lang="en-US" dirty="0" err="1"/>
              <a:t>uvesti</a:t>
            </a:r>
            <a:r>
              <a:rPr lang="en-US" dirty="0"/>
              <a:t> u </a:t>
            </a:r>
            <a:r>
              <a:rPr lang="en-US" dirty="0" err="1"/>
              <a:t>terapiju</a:t>
            </a:r>
            <a:r>
              <a:rPr lang="en-US" dirty="0"/>
              <a:t> </a:t>
            </a:r>
            <a:r>
              <a:rPr lang="en-US" dirty="0" err="1"/>
              <a:t>vezivače</a:t>
            </a:r>
            <a:r>
              <a:rPr lang="en-US" dirty="0"/>
              <a:t> </a:t>
            </a:r>
            <a:r>
              <a:rPr lang="en-US" dirty="0" err="1"/>
              <a:t>fosfata</a:t>
            </a:r>
            <a:r>
              <a:rPr lang="en-US" dirty="0"/>
              <a:t>, u </a:t>
            </a:r>
            <a:r>
              <a:rPr lang="en-US" dirty="0" err="1"/>
              <a:t>našim</a:t>
            </a:r>
            <a:r>
              <a:rPr lang="en-US" dirty="0"/>
              <a:t> </a:t>
            </a:r>
            <a:r>
              <a:rPr lang="en-US" dirty="0" err="1"/>
              <a:t>uslovima</a:t>
            </a:r>
            <a:r>
              <a:rPr lang="en-US" dirty="0"/>
              <a:t> to je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kalcijum</a:t>
            </a:r>
            <a:r>
              <a:rPr lang="en-US" dirty="0"/>
              <a:t> </a:t>
            </a:r>
            <a:r>
              <a:rPr lang="en-US" dirty="0" err="1"/>
              <a:t>karbonat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69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Mere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usporavanje</a:t>
            </a:r>
            <a:r>
              <a:rPr lang="en-US" sz="2400" dirty="0"/>
              <a:t> </a:t>
            </a:r>
            <a:r>
              <a:rPr lang="en-US" sz="2400" dirty="0" err="1"/>
              <a:t>progresije</a:t>
            </a:r>
            <a:r>
              <a:rPr lang="en-US" sz="2400" dirty="0"/>
              <a:t> </a:t>
            </a:r>
            <a:r>
              <a:rPr lang="en-US" sz="2400" dirty="0" err="1"/>
              <a:t>hronične</a:t>
            </a:r>
            <a:r>
              <a:rPr lang="en-US" sz="2400" dirty="0"/>
              <a:t> </a:t>
            </a:r>
            <a:r>
              <a:rPr lang="en-US" sz="2400" dirty="0" err="1"/>
              <a:t>bolesti</a:t>
            </a:r>
            <a:r>
              <a:rPr lang="en-US" sz="2400" dirty="0"/>
              <a:t> </a:t>
            </a:r>
            <a:r>
              <a:rPr lang="en-US" sz="2400" dirty="0" err="1"/>
              <a:t>bubrega</a:t>
            </a:r>
            <a:r>
              <a:rPr lang="sr-Latn-RS" sz="2400" dirty="0"/>
              <a:t/>
            </a:r>
            <a:br>
              <a:rPr lang="sr-Latn-RS" sz="2400" dirty="0"/>
            </a:br>
            <a:r>
              <a:rPr lang="sr-Latn-RS" sz="2400" dirty="0"/>
              <a:t>-sekundarna prevencija-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89252" y="1930400"/>
            <a:ext cx="4185623" cy="576262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Dijetetski </a:t>
            </a:r>
            <a:r>
              <a:rPr lang="en-US" b="1" dirty="0" err="1" smtClean="0">
                <a:solidFill>
                  <a:srgbClr val="92D050"/>
                </a:solidFill>
              </a:rPr>
              <a:t>režim</a:t>
            </a:r>
            <a:r>
              <a:rPr lang="sr-Latn-RS" b="1" dirty="0" smtClean="0">
                <a:solidFill>
                  <a:srgbClr val="92D050"/>
                </a:solidFill>
              </a:rPr>
              <a:t>-kalcijum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7334" y="2605827"/>
            <a:ext cx="4185623" cy="3304117"/>
          </a:xfrm>
        </p:spPr>
        <p:txBody>
          <a:bodyPr/>
          <a:lstStyle/>
          <a:p>
            <a:r>
              <a:rPr lang="en-US" dirty="0" err="1" smtClean="0"/>
              <a:t>adekvatan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1000-1500 mg </a:t>
            </a:r>
            <a:r>
              <a:rPr lang="en-US" dirty="0" err="1" smtClean="0"/>
              <a:t>dnevno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en-US" dirty="0" err="1" smtClean="0"/>
              <a:t>hipokalcemija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smanjene</a:t>
            </a:r>
            <a:r>
              <a:rPr lang="en-US" dirty="0" smtClean="0"/>
              <a:t> </a:t>
            </a:r>
            <a:r>
              <a:rPr lang="en-US" dirty="0" err="1" smtClean="0"/>
              <a:t>sinteze</a:t>
            </a:r>
            <a:r>
              <a:rPr lang="en-US" dirty="0" smtClean="0"/>
              <a:t> </a:t>
            </a:r>
            <a:r>
              <a:rPr lang="en-US" dirty="0" err="1" smtClean="0"/>
              <a:t>aktivnog</a:t>
            </a:r>
            <a:r>
              <a:rPr lang="en-US" dirty="0" smtClean="0"/>
              <a:t> </a:t>
            </a:r>
            <a:r>
              <a:rPr lang="en-US" dirty="0" err="1" smtClean="0"/>
              <a:t>vitamina</a:t>
            </a:r>
            <a:r>
              <a:rPr lang="en-US" dirty="0" smtClean="0"/>
              <a:t> D</a:t>
            </a:r>
            <a:endParaRPr lang="sr-Latn-RS" dirty="0" smtClean="0"/>
          </a:p>
          <a:p>
            <a:r>
              <a:rPr lang="en-US" dirty="0" err="1" smtClean="0"/>
              <a:t>terapija</a:t>
            </a:r>
            <a:r>
              <a:rPr lang="en-US" dirty="0" smtClean="0"/>
              <a:t> </a:t>
            </a:r>
            <a:r>
              <a:rPr lang="en-US" dirty="0" err="1" smtClean="0"/>
              <a:t>preparatima</a:t>
            </a:r>
            <a:r>
              <a:rPr lang="en-US" dirty="0" smtClean="0"/>
              <a:t> </a:t>
            </a:r>
            <a:r>
              <a:rPr lang="en-US" dirty="0" err="1" smtClean="0"/>
              <a:t>vitamina</a:t>
            </a:r>
            <a:r>
              <a:rPr lang="en-US" dirty="0" smtClean="0"/>
              <a:t> D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praćenje</a:t>
            </a:r>
            <a:r>
              <a:rPr lang="en-US" dirty="0" smtClean="0"/>
              <a:t> Ca, </a:t>
            </a:r>
            <a:r>
              <a:rPr lang="en-US" dirty="0" err="1" smtClean="0"/>
              <a:t>fosfata</a:t>
            </a:r>
            <a:r>
              <a:rPr lang="en-US" dirty="0" smtClean="0"/>
              <a:t>, ALP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iPTH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en-US" dirty="0" err="1" smtClean="0"/>
              <a:t>prevencija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lečenje</a:t>
            </a:r>
            <a:r>
              <a:rPr lang="en-US" dirty="0" smtClean="0"/>
              <a:t> SHPT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086793" y="1962653"/>
            <a:ext cx="4185618" cy="576262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Dijetetski </a:t>
            </a:r>
            <a:r>
              <a:rPr lang="en-US" b="1" dirty="0" err="1" smtClean="0">
                <a:solidFill>
                  <a:srgbClr val="92D050"/>
                </a:solidFill>
              </a:rPr>
              <a:t>režim</a:t>
            </a:r>
            <a:r>
              <a:rPr lang="sr-Latn-RS" b="1" dirty="0" smtClean="0">
                <a:solidFill>
                  <a:srgbClr val="92D050"/>
                </a:solidFill>
              </a:rPr>
              <a:t>-kalijum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167515" y="2571168"/>
            <a:ext cx="4185617" cy="3304117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hiperkalijemija</a:t>
            </a:r>
            <a:r>
              <a:rPr lang="en-US" dirty="0"/>
              <a:t> je </a:t>
            </a:r>
            <a:r>
              <a:rPr lang="en-US" dirty="0" err="1"/>
              <a:t>retka</a:t>
            </a:r>
            <a:r>
              <a:rPr lang="en-US" dirty="0"/>
              <a:t> do </a:t>
            </a:r>
            <a:r>
              <a:rPr lang="en-US" dirty="0" err="1"/>
              <a:t>odmakle</a:t>
            </a:r>
            <a:r>
              <a:rPr lang="en-US" dirty="0"/>
              <a:t> HBI, u </a:t>
            </a:r>
            <a:r>
              <a:rPr lang="en-US" dirty="0" err="1"/>
              <a:t>prva</a:t>
            </a:r>
            <a:r>
              <a:rPr lang="en-US" dirty="0"/>
              <a:t> 3 </a:t>
            </a:r>
            <a:r>
              <a:rPr lang="en-US" dirty="0" err="1"/>
              <a:t>stadijuma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je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/>
              <a:t>indukcije</a:t>
            </a:r>
            <a:r>
              <a:rPr lang="en-US" dirty="0"/>
              <a:t> </a:t>
            </a:r>
            <a:r>
              <a:rPr lang="en-US" dirty="0" err="1"/>
              <a:t>lekovima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 smtClean="0"/>
              <a:t>klinički</a:t>
            </a:r>
            <a:r>
              <a:rPr lang="en-US" dirty="0" smtClean="0"/>
              <a:t> </a:t>
            </a:r>
            <a:r>
              <a:rPr lang="en-US" dirty="0" err="1"/>
              <a:t>značajna</a:t>
            </a:r>
            <a:r>
              <a:rPr lang="en-US" dirty="0"/>
              <a:t> </a:t>
            </a:r>
            <a:r>
              <a:rPr lang="en-US" dirty="0" err="1"/>
              <a:t>hiperkalijemija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s-K od 6,5-7,5 </a:t>
            </a:r>
            <a:r>
              <a:rPr lang="en-US" dirty="0" err="1"/>
              <a:t>mmol</a:t>
            </a:r>
            <a:r>
              <a:rPr lang="en-US" dirty="0"/>
              <a:t>/l </a:t>
            </a:r>
            <a:r>
              <a:rPr lang="en-US" dirty="0" err="1"/>
              <a:t>praćena</a:t>
            </a:r>
            <a:r>
              <a:rPr lang="en-US" dirty="0"/>
              <a:t> je </a:t>
            </a:r>
            <a:r>
              <a:rPr lang="en-US" dirty="0" err="1"/>
              <a:t>simptomima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EKG </a:t>
            </a:r>
            <a:r>
              <a:rPr lang="en-US" dirty="0" err="1"/>
              <a:t>promenama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terapiju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 smtClean="0"/>
              <a:t>dugoročno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uvodi</a:t>
            </a:r>
            <a:r>
              <a:rPr lang="en-US" dirty="0"/>
              <a:t> </a:t>
            </a:r>
            <a:r>
              <a:rPr lang="en-US" dirty="0" err="1"/>
              <a:t>odgovarajuća</a:t>
            </a:r>
            <a:r>
              <a:rPr lang="en-US" dirty="0"/>
              <a:t> </a:t>
            </a:r>
            <a:r>
              <a:rPr lang="en-US" dirty="0" err="1"/>
              <a:t>dijeta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smanjenim</a:t>
            </a:r>
            <a:r>
              <a:rPr lang="en-US" dirty="0"/>
              <a:t> </a:t>
            </a:r>
            <a:r>
              <a:rPr lang="en-US" dirty="0" err="1"/>
              <a:t>unosom</a:t>
            </a:r>
            <a:r>
              <a:rPr lang="en-US" dirty="0"/>
              <a:t> </a:t>
            </a:r>
            <a:r>
              <a:rPr lang="en-US" dirty="0" err="1"/>
              <a:t>namirnica</a:t>
            </a:r>
            <a:r>
              <a:rPr lang="en-US" dirty="0"/>
              <a:t> </a:t>
            </a:r>
            <a:r>
              <a:rPr lang="en-US" dirty="0" err="1"/>
              <a:t>bogatih</a:t>
            </a:r>
            <a:r>
              <a:rPr lang="en-US" dirty="0"/>
              <a:t> </a:t>
            </a:r>
            <a:r>
              <a:rPr lang="en-US" dirty="0" err="1"/>
              <a:t>kalijumom</a:t>
            </a:r>
            <a:r>
              <a:rPr lang="en-US" dirty="0"/>
              <a:t>, </a:t>
            </a:r>
            <a:r>
              <a:rPr lang="en-US" dirty="0" err="1"/>
              <a:t>isključuju</a:t>
            </a:r>
            <a:r>
              <a:rPr lang="en-US" dirty="0"/>
              <a:t> se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terapije</a:t>
            </a:r>
            <a:r>
              <a:rPr lang="en-US" dirty="0"/>
              <a:t> </a:t>
            </a:r>
            <a:r>
              <a:rPr lang="en-US" dirty="0" err="1"/>
              <a:t>nefrotoksični</a:t>
            </a:r>
            <a:r>
              <a:rPr lang="en-US" dirty="0"/>
              <a:t> </a:t>
            </a:r>
            <a:r>
              <a:rPr lang="en-US" dirty="0" err="1"/>
              <a:t>lekovi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err="1" smtClean="0"/>
              <a:t>diuretici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štede</a:t>
            </a:r>
            <a:r>
              <a:rPr lang="en-US" dirty="0"/>
              <a:t> </a:t>
            </a:r>
            <a:r>
              <a:rPr lang="en-US" dirty="0" err="1"/>
              <a:t>kalijum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smanjuje</a:t>
            </a:r>
            <a:r>
              <a:rPr lang="en-US" dirty="0"/>
              <a:t> se </a:t>
            </a:r>
            <a:r>
              <a:rPr lang="en-US" dirty="0" err="1"/>
              <a:t>doza</a:t>
            </a:r>
            <a:r>
              <a:rPr lang="en-US" dirty="0"/>
              <a:t> </a:t>
            </a:r>
            <a:r>
              <a:rPr lang="en-US" dirty="0" err="1"/>
              <a:t>diuretika</a:t>
            </a:r>
            <a:r>
              <a:rPr lang="en-US" dirty="0"/>
              <a:t> </a:t>
            </a:r>
            <a:r>
              <a:rPr lang="en-US" dirty="0" smtClean="0"/>
              <a:t>H</a:t>
            </a:r>
            <a:r>
              <a:rPr lang="sr-Latn-RS" dirty="0" smtClean="0"/>
              <a:t>enleove</a:t>
            </a:r>
            <a:r>
              <a:rPr lang="en-US" dirty="0" smtClean="0"/>
              <a:t> </a:t>
            </a:r>
            <a:r>
              <a:rPr lang="en-US" dirty="0" err="1" smtClean="0"/>
              <a:t>petlje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hipovolemije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238" y="6585371"/>
            <a:ext cx="6438616" cy="259007"/>
          </a:xfrm>
        </p:spPr>
        <p:txBody>
          <a:bodyPr/>
          <a:lstStyle/>
          <a:p>
            <a:r>
              <a:rPr lang="sv-SE" dirty="0" smtClean="0"/>
              <a:t>Prim dr Snežana Janković, Dani OM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25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7334" y="548315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/>
              <a:t>Kod</a:t>
            </a:r>
            <a:r>
              <a:rPr lang="en-US" sz="1600" dirty="0" smtClean="0"/>
              <a:t> </a:t>
            </a:r>
            <a:r>
              <a:rPr lang="en-US" sz="1600" dirty="0" err="1" smtClean="0"/>
              <a:t>svih</a:t>
            </a:r>
            <a:r>
              <a:rPr lang="en-US" sz="1600" dirty="0" smtClean="0"/>
              <a:t> </a:t>
            </a:r>
            <a:r>
              <a:rPr lang="en-US" sz="1600" dirty="0" err="1" smtClean="0"/>
              <a:t>bolesnika</a:t>
            </a:r>
            <a:r>
              <a:rPr lang="en-US" sz="1600" dirty="0" smtClean="0"/>
              <a:t> </a:t>
            </a:r>
            <a:r>
              <a:rPr lang="en-US" sz="1600" dirty="0" err="1" smtClean="0"/>
              <a:t>polivitaminske</a:t>
            </a:r>
            <a:r>
              <a:rPr lang="en-US" sz="1600" dirty="0" smtClean="0"/>
              <a:t> </a:t>
            </a:r>
            <a:r>
              <a:rPr lang="en-US" sz="1600" dirty="0" err="1" smtClean="0"/>
              <a:t>suplementacija</a:t>
            </a:r>
            <a:r>
              <a:rPr lang="sr-Latn-RS" sz="1600" dirty="0" smtClean="0"/>
              <a:t>: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smtClean="0"/>
              <a:t>• </a:t>
            </a:r>
            <a:r>
              <a:rPr lang="en-US" sz="1600" dirty="0" err="1" smtClean="0"/>
              <a:t>vitamini</a:t>
            </a:r>
            <a:r>
              <a:rPr lang="en-US" sz="1600" dirty="0" smtClean="0"/>
              <a:t> B </a:t>
            </a:r>
            <a:r>
              <a:rPr lang="en-US" sz="1600" dirty="0" err="1" smtClean="0"/>
              <a:t>kompleksa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smtClean="0"/>
              <a:t>• </a:t>
            </a:r>
            <a:r>
              <a:rPr lang="en-US" sz="1600" dirty="0" err="1" smtClean="0"/>
              <a:t>folna</a:t>
            </a:r>
            <a:r>
              <a:rPr lang="en-US" sz="1600" dirty="0" smtClean="0"/>
              <a:t> </a:t>
            </a:r>
            <a:r>
              <a:rPr lang="en-US" sz="1600" dirty="0" err="1" smtClean="0"/>
              <a:t>kiselina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smtClean="0"/>
              <a:t>• vitamin C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8193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Mere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usporavanje</a:t>
            </a:r>
            <a:r>
              <a:rPr lang="en-US" sz="2400" dirty="0"/>
              <a:t> </a:t>
            </a:r>
            <a:r>
              <a:rPr lang="en-US" sz="2400" dirty="0" err="1"/>
              <a:t>progresije</a:t>
            </a:r>
            <a:r>
              <a:rPr lang="en-US" sz="2400" dirty="0"/>
              <a:t> </a:t>
            </a:r>
            <a:r>
              <a:rPr lang="en-US" sz="2400" dirty="0" err="1"/>
              <a:t>hronične</a:t>
            </a:r>
            <a:r>
              <a:rPr lang="en-US" sz="2400" dirty="0"/>
              <a:t> </a:t>
            </a:r>
            <a:r>
              <a:rPr lang="en-US" sz="2400" dirty="0" err="1"/>
              <a:t>bolesti</a:t>
            </a:r>
            <a:r>
              <a:rPr lang="en-US" sz="2400" dirty="0"/>
              <a:t> </a:t>
            </a:r>
            <a:r>
              <a:rPr lang="en-US" sz="2400" dirty="0" err="1"/>
              <a:t>bubrega</a:t>
            </a:r>
            <a:r>
              <a:rPr lang="sr-Latn-RS" sz="2400" dirty="0"/>
              <a:t/>
            </a:r>
            <a:br>
              <a:rPr lang="sr-Latn-RS" sz="2400" dirty="0"/>
            </a:br>
            <a:r>
              <a:rPr lang="sr-Latn-RS" sz="2400" dirty="0"/>
              <a:t>-sekundarna prevencija-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92D050"/>
                </a:solidFill>
              </a:rPr>
              <a:t>Prevencija anemije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 smtClean="0"/>
              <a:t>A</a:t>
            </a:r>
            <a:r>
              <a:rPr lang="en-US" dirty="0" err="1" smtClean="0"/>
              <a:t>nemija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progresije</a:t>
            </a:r>
            <a:r>
              <a:rPr lang="en-US" dirty="0"/>
              <a:t> HBB, a </a:t>
            </a:r>
            <a:r>
              <a:rPr lang="en-US" dirty="0" err="1"/>
              <a:t>istovremeno</a:t>
            </a:r>
            <a:r>
              <a:rPr lang="en-US" dirty="0"/>
              <a:t> se </a:t>
            </a:r>
            <a:r>
              <a:rPr lang="en-US" dirty="0" err="1"/>
              <a:t>pogoršava</a:t>
            </a:r>
            <a:r>
              <a:rPr lang="en-US" dirty="0"/>
              <a:t> s </a:t>
            </a:r>
            <a:r>
              <a:rPr lang="en-US" dirty="0" err="1"/>
              <a:t>progresijom</a:t>
            </a:r>
            <a:r>
              <a:rPr lang="en-US" dirty="0"/>
              <a:t> HBB </a:t>
            </a:r>
            <a:endParaRPr lang="sr-Latn-RS" dirty="0"/>
          </a:p>
          <a:p>
            <a:r>
              <a:rPr lang="en-US" dirty="0" err="1" smtClean="0"/>
              <a:t>značajan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smtClean="0"/>
              <a:t>KVB</a:t>
            </a:r>
            <a:endParaRPr lang="sr-Latn-RS" dirty="0" smtClean="0"/>
          </a:p>
          <a:p>
            <a:r>
              <a:rPr lang="en-US" dirty="0" err="1" smtClean="0"/>
              <a:t>normocitna</a:t>
            </a:r>
            <a:r>
              <a:rPr lang="en-US" dirty="0" smtClean="0"/>
              <a:t> </a:t>
            </a:r>
            <a:r>
              <a:rPr lang="en-US" dirty="0" err="1"/>
              <a:t>normohromna</a:t>
            </a:r>
            <a:r>
              <a:rPr lang="en-US" dirty="0"/>
              <a:t> </a:t>
            </a:r>
            <a:r>
              <a:rPr lang="en-US" dirty="0" err="1" smtClean="0"/>
              <a:t>anemija</a:t>
            </a:r>
            <a:endParaRPr lang="sr-Latn-RS" dirty="0" smtClean="0"/>
          </a:p>
          <a:p>
            <a:r>
              <a:rPr lang="en-US" dirty="0" err="1" smtClean="0"/>
              <a:t>mikrocitna</a:t>
            </a:r>
            <a:r>
              <a:rPr lang="en-US" dirty="0" smtClean="0"/>
              <a:t> </a:t>
            </a:r>
            <a:r>
              <a:rPr lang="en-US" dirty="0" err="1"/>
              <a:t>hipohromna</a:t>
            </a:r>
            <a:r>
              <a:rPr lang="en-US" dirty="0"/>
              <a:t> </a:t>
            </a:r>
            <a:r>
              <a:rPr lang="en-US" dirty="0" err="1" smtClean="0"/>
              <a:t>anemija</a:t>
            </a:r>
            <a:endParaRPr lang="sr-Latn-RS" dirty="0" smtClean="0"/>
          </a:p>
          <a:p>
            <a:r>
              <a:rPr lang="en-US" dirty="0" err="1" smtClean="0"/>
              <a:t>nadoknada</a:t>
            </a:r>
            <a:r>
              <a:rPr lang="en-US" dirty="0" smtClean="0"/>
              <a:t> </a:t>
            </a:r>
            <a:r>
              <a:rPr lang="en-US" dirty="0" err="1"/>
              <a:t>gvožđa</a:t>
            </a:r>
            <a:r>
              <a:rPr lang="en-US" dirty="0"/>
              <a:t> </a:t>
            </a:r>
            <a:r>
              <a:rPr lang="en-US" dirty="0" err="1"/>
              <a:t>preparatima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primenu</a:t>
            </a:r>
            <a:r>
              <a:rPr lang="en-US" dirty="0"/>
              <a:t> per </a:t>
            </a:r>
            <a:r>
              <a:rPr lang="en-US" dirty="0" err="1"/>
              <a:t>os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 smtClean="0"/>
              <a:t>parenteralna</a:t>
            </a:r>
            <a:r>
              <a:rPr lang="en-US" dirty="0" smtClean="0"/>
              <a:t> </a:t>
            </a:r>
            <a:r>
              <a:rPr lang="en-US" dirty="0" err="1"/>
              <a:t>nadoknada</a:t>
            </a:r>
            <a:r>
              <a:rPr lang="en-US" dirty="0"/>
              <a:t> </a:t>
            </a:r>
            <a:r>
              <a:rPr lang="en-US" dirty="0" err="1" smtClean="0"/>
              <a:t>gvožđa</a:t>
            </a:r>
            <a:endParaRPr lang="sr-Latn-RS" dirty="0" smtClean="0"/>
          </a:p>
          <a:p>
            <a:r>
              <a:rPr lang="en-US" dirty="0" err="1" smtClean="0"/>
              <a:t>ciljne</a:t>
            </a:r>
            <a:r>
              <a:rPr lang="en-US" dirty="0" smtClean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Hb</a:t>
            </a:r>
            <a:r>
              <a:rPr lang="en-US" dirty="0"/>
              <a:t> 110-120 g/l </a:t>
            </a:r>
            <a:endParaRPr lang="sr-Latn-RS" dirty="0"/>
          </a:p>
          <a:p>
            <a:r>
              <a:rPr lang="en-US" dirty="0" err="1" smtClean="0"/>
              <a:t>ciljne</a:t>
            </a:r>
            <a:r>
              <a:rPr lang="en-US" dirty="0" smtClean="0"/>
              <a:t> </a:t>
            </a:r>
            <a:r>
              <a:rPr lang="en-US" dirty="0" err="1"/>
              <a:t>vrednosti</a:t>
            </a:r>
            <a:r>
              <a:rPr lang="en-US" dirty="0"/>
              <a:t> TSAT &gt;20% </a:t>
            </a:r>
            <a:endParaRPr lang="sr-Latn-RS" dirty="0"/>
          </a:p>
          <a:p>
            <a:r>
              <a:rPr lang="en-US" dirty="0" err="1" smtClean="0"/>
              <a:t>ciljne</a:t>
            </a:r>
            <a:r>
              <a:rPr lang="en-US" dirty="0" smtClean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feritina</a:t>
            </a:r>
            <a:r>
              <a:rPr lang="en-US" dirty="0"/>
              <a:t> &gt; 100 ng/ml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92D050"/>
                </a:solidFill>
              </a:rPr>
              <a:t>Redovne kontrole bolesnika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dinamiku</a:t>
            </a:r>
            <a:r>
              <a:rPr lang="en-US" dirty="0"/>
              <a:t>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određuje</a:t>
            </a:r>
            <a:r>
              <a:rPr lang="en-US" dirty="0"/>
              <a:t> </a:t>
            </a:r>
            <a:r>
              <a:rPr lang="en-US" dirty="0" err="1"/>
              <a:t>nefrolog</a:t>
            </a:r>
            <a:r>
              <a:rPr lang="en-US" dirty="0"/>
              <a:t> -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stabilne</a:t>
            </a:r>
            <a:r>
              <a:rPr lang="en-US" dirty="0"/>
              <a:t> HBI </a:t>
            </a:r>
            <a:r>
              <a:rPr lang="en-US" dirty="0" err="1"/>
              <a:t>ređe</a:t>
            </a:r>
            <a:r>
              <a:rPr lang="en-US" dirty="0"/>
              <a:t> kontrole </a:t>
            </a:r>
            <a:endParaRPr lang="sr-Latn-RS" dirty="0"/>
          </a:p>
          <a:p>
            <a:r>
              <a:rPr lang="en-US" dirty="0" err="1" smtClean="0"/>
              <a:t>češće</a:t>
            </a:r>
            <a:r>
              <a:rPr lang="en-US" dirty="0" smtClean="0"/>
              <a:t> </a:t>
            </a:r>
            <a:r>
              <a:rPr lang="en-US" dirty="0"/>
              <a:t>kontrole </a:t>
            </a:r>
            <a:r>
              <a:rPr lang="en-US" dirty="0" err="1"/>
              <a:t>bolesnika</a:t>
            </a:r>
            <a:r>
              <a:rPr lang="en-US" dirty="0"/>
              <a:t> s </a:t>
            </a:r>
            <a:r>
              <a:rPr lang="en-US" dirty="0" err="1"/>
              <a:t>povećanim</a:t>
            </a:r>
            <a:r>
              <a:rPr lang="en-US" dirty="0"/>
              <a:t> </a:t>
            </a:r>
            <a:r>
              <a:rPr lang="en-US" dirty="0" err="1"/>
              <a:t>rizikom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brzim</a:t>
            </a:r>
            <a:r>
              <a:rPr lang="en-US" dirty="0"/>
              <a:t> </a:t>
            </a:r>
            <a:r>
              <a:rPr lang="en-US" dirty="0" err="1"/>
              <a:t>padom</a:t>
            </a:r>
            <a:r>
              <a:rPr lang="en-US" dirty="0"/>
              <a:t> JGF ( s-Cr </a:t>
            </a:r>
            <a:r>
              <a:rPr lang="en-US" dirty="0" err="1"/>
              <a:t>za</a:t>
            </a:r>
            <a:r>
              <a:rPr lang="en-US" dirty="0"/>
              <a:t> 20% </a:t>
            </a:r>
            <a:r>
              <a:rPr lang="en-US" dirty="0" err="1"/>
              <a:t>viši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prethodnoj</a:t>
            </a:r>
            <a:r>
              <a:rPr lang="en-US" dirty="0"/>
              <a:t> </a:t>
            </a:r>
            <a:r>
              <a:rPr lang="en-US" dirty="0" err="1"/>
              <a:t>kontroli</a:t>
            </a:r>
            <a:r>
              <a:rPr lang="en-US" dirty="0"/>
              <a:t>, a JGF </a:t>
            </a:r>
            <a:r>
              <a:rPr lang="en-US" dirty="0" err="1"/>
              <a:t>za</a:t>
            </a:r>
            <a:r>
              <a:rPr lang="en-US" dirty="0"/>
              <a:t> 25% </a:t>
            </a:r>
            <a:r>
              <a:rPr lang="en-US" dirty="0" err="1"/>
              <a:t>niža</a:t>
            </a:r>
            <a:r>
              <a:rPr lang="en-US" dirty="0"/>
              <a:t>) </a:t>
            </a:r>
            <a:endParaRPr lang="sr-Latn-RS" dirty="0"/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/>
              <a:t>starije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s JGF &gt; 45 ml/min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normalnim</a:t>
            </a:r>
            <a:r>
              <a:rPr lang="en-US" dirty="0"/>
              <a:t> </a:t>
            </a:r>
            <a:r>
              <a:rPr lang="en-US" dirty="0" err="1"/>
              <a:t>sedimentom</a:t>
            </a:r>
            <a:r>
              <a:rPr lang="en-US" dirty="0"/>
              <a:t> </a:t>
            </a:r>
            <a:r>
              <a:rPr lang="en-US" dirty="0" err="1"/>
              <a:t>urina</a:t>
            </a:r>
            <a:r>
              <a:rPr lang="en-US" dirty="0"/>
              <a:t> </a:t>
            </a:r>
            <a:r>
              <a:rPr lang="en-US" dirty="0" err="1"/>
              <a:t>savetuje</a:t>
            </a:r>
            <a:r>
              <a:rPr lang="en-US" dirty="0"/>
              <a:t> se </a:t>
            </a:r>
            <a:r>
              <a:rPr lang="en-US" dirty="0" err="1"/>
              <a:t>praćenje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izabranog</a:t>
            </a:r>
            <a:r>
              <a:rPr lang="en-US" dirty="0"/>
              <a:t> </a:t>
            </a:r>
            <a:r>
              <a:rPr lang="en-US" dirty="0" err="1"/>
              <a:t>lekara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nefrologa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JGF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48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Šta je to HRONIČNA bubrežna slabost ili hronična bubrežn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09" y="1446823"/>
            <a:ext cx="6142891" cy="46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4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433754"/>
            <a:ext cx="9187635" cy="762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Zablude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činjenice</a:t>
            </a:r>
            <a:r>
              <a:rPr lang="en-US" b="1" dirty="0"/>
              <a:t> o </a:t>
            </a:r>
            <a:r>
              <a:rPr lang="en-US" b="1" dirty="0" err="1"/>
              <a:t>bolestima</a:t>
            </a:r>
            <a:r>
              <a:rPr lang="en-US" b="1" dirty="0"/>
              <a:t> </a:t>
            </a:r>
            <a:r>
              <a:rPr lang="en-US" b="1" dirty="0" err="1" smtClean="0"/>
              <a:t>bubrega</a:t>
            </a:r>
            <a:r>
              <a:rPr lang="sr-Latn-RS" b="1" dirty="0" smtClean="0"/>
              <a:t>-vežba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0" y="1195754"/>
            <a:ext cx="9900138" cy="5398477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err="1"/>
              <a:t>Zabluda</a:t>
            </a:r>
            <a:r>
              <a:rPr lang="en-US" b="1" dirty="0"/>
              <a:t>: 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neizlečive</a:t>
            </a:r>
            <a:r>
              <a:rPr lang="en-US" dirty="0"/>
              <a:t>.</a:t>
            </a:r>
          </a:p>
          <a:p>
            <a:r>
              <a:rPr lang="en-US" b="1" dirty="0" err="1"/>
              <a:t>Činjenica</a:t>
            </a:r>
            <a:r>
              <a:rPr lang="en-US" b="1" dirty="0"/>
              <a:t>: </a:t>
            </a:r>
            <a:r>
              <a:rPr lang="en-US" dirty="0"/>
              <a:t>Ne,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 </a:t>
            </a:r>
            <a:r>
              <a:rPr lang="en-US" dirty="0" err="1"/>
              <a:t>neizlečive</a:t>
            </a:r>
            <a:r>
              <a:rPr lang="en-US" dirty="0"/>
              <a:t>. </a:t>
            </a:r>
            <a:r>
              <a:rPr lang="en-US" dirty="0" err="1"/>
              <a:t>Postavljanjem</a:t>
            </a:r>
            <a:r>
              <a:rPr lang="en-US" dirty="0"/>
              <a:t> </a:t>
            </a:r>
            <a:r>
              <a:rPr lang="en-US" dirty="0" err="1"/>
              <a:t>dijagnoze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pravilnim</a:t>
            </a:r>
            <a:r>
              <a:rPr lang="en-US" dirty="0"/>
              <a:t> </a:t>
            </a:r>
            <a:r>
              <a:rPr lang="en-US" dirty="0" err="1"/>
              <a:t>lečenjem</a:t>
            </a:r>
            <a:r>
              <a:rPr lang="en-US" dirty="0"/>
              <a:t>,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izlečive</a:t>
            </a:r>
            <a:r>
              <a:rPr lang="en-US" dirty="0"/>
              <a:t>. U </a:t>
            </a:r>
            <a:r>
              <a:rPr lang="en-US" dirty="0" err="1"/>
              <a:t>većini</a:t>
            </a:r>
            <a:r>
              <a:rPr lang="en-US" dirty="0"/>
              <a:t> </a:t>
            </a:r>
            <a:r>
              <a:rPr lang="en-US" dirty="0" err="1"/>
              <a:t>preostalih</a:t>
            </a:r>
            <a:r>
              <a:rPr lang="en-US" dirty="0"/>
              <a:t> </a:t>
            </a:r>
            <a:r>
              <a:rPr lang="en-US" dirty="0" err="1"/>
              <a:t>slučajeva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ranija</a:t>
            </a:r>
            <a:r>
              <a:rPr lang="en-US" dirty="0"/>
              <a:t> </a:t>
            </a:r>
            <a:r>
              <a:rPr lang="en-US" dirty="0" err="1"/>
              <a:t>dijagnoza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lečenje</a:t>
            </a:r>
            <a:r>
              <a:rPr lang="en-US" dirty="0"/>
              <a:t> </a:t>
            </a:r>
            <a:r>
              <a:rPr lang="en-US" dirty="0" err="1"/>
              <a:t>usporavaju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zaustavljaju</a:t>
            </a:r>
            <a:r>
              <a:rPr lang="en-US" dirty="0"/>
              <a:t> </a:t>
            </a:r>
            <a:r>
              <a:rPr lang="en-US" dirty="0" err="1"/>
              <a:t>napredovanje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.</a:t>
            </a:r>
          </a:p>
          <a:p>
            <a:r>
              <a:rPr lang="en-US" b="1" dirty="0" err="1"/>
              <a:t>Zabluda</a:t>
            </a:r>
            <a:r>
              <a:rPr lang="en-US" b="1" dirty="0"/>
              <a:t>: </a:t>
            </a:r>
            <a:r>
              <a:rPr lang="en-US" dirty="0" err="1"/>
              <a:t>Bubrežna</a:t>
            </a:r>
            <a:r>
              <a:rPr lang="en-US" dirty="0"/>
              <a:t> </a:t>
            </a:r>
            <a:r>
              <a:rPr lang="en-US" dirty="0" err="1"/>
              <a:t>insuficijencija</a:t>
            </a:r>
            <a:r>
              <a:rPr lang="en-US" dirty="0"/>
              <a:t> se </a:t>
            </a:r>
            <a:r>
              <a:rPr lang="en-US" dirty="0" err="1"/>
              <a:t>ispoljava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bubreg</a:t>
            </a:r>
            <a:r>
              <a:rPr lang="en-US" dirty="0"/>
              <a:t> “ne </a:t>
            </a:r>
            <a:r>
              <a:rPr lang="en-US" dirty="0" err="1"/>
              <a:t>radi</a:t>
            </a:r>
            <a:r>
              <a:rPr lang="en-US" dirty="0"/>
              <a:t>”.</a:t>
            </a:r>
          </a:p>
          <a:p>
            <a:r>
              <a:rPr lang="en-US" b="1" dirty="0" err="1"/>
              <a:t>Činjenica</a:t>
            </a:r>
            <a:r>
              <a:rPr lang="en-US" b="1" dirty="0"/>
              <a:t>: </a:t>
            </a:r>
            <a:r>
              <a:rPr lang="en-US" dirty="0"/>
              <a:t>Ne, </a:t>
            </a:r>
            <a:r>
              <a:rPr lang="en-US" dirty="0" err="1"/>
              <a:t>bubrežna</a:t>
            </a:r>
            <a:r>
              <a:rPr lang="en-US" dirty="0"/>
              <a:t> </a:t>
            </a:r>
            <a:r>
              <a:rPr lang="en-US" dirty="0" err="1"/>
              <a:t>insuficijencija</a:t>
            </a:r>
            <a:r>
              <a:rPr lang="en-US" dirty="0"/>
              <a:t> (</a:t>
            </a:r>
            <a:r>
              <a:rPr lang="en-US" dirty="0" err="1"/>
              <a:t>slabost</a:t>
            </a:r>
            <a:r>
              <a:rPr lang="en-US" dirty="0"/>
              <a:t>) se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 </a:t>
            </a:r>
            <a:r>
              <a:rPr lang="en-US" dirty="0" err="1"/>
              <a:t>znatno</a:t>
            </a:r>
            <a:r>
              <a:rPr lang="en-US" dirty="0"/>
              <a:t> </a:t>
            </a:r>
            <a:r>
              <a:rPr lang="en-US" dirty="0" err="1"/>
              <a:t>popuste</a:t>
            </a:r>
            <a:r>
              <a:rPr lang="en-US" dirty="0"/>
              <a:t> u </a:t>
            </a:r>
            <a:r>
              <a:rPr lang="en-US" dirty="0" err="1"/>
              <a:t>radu</a:t>
            </a:r>
            <a:r>
              <a:rPr lang="en-US" dirty="0"/>
              <a:t>. U </a:t>
            </a:r>
            <a:r>
              <a:rPr lang="en-US" dirty="0" err="1"/>
              <a:t>većini</a:t>
            </a:r>
            <a:r>
              <a:rPr lang="en-US" dirty="0"/>
              <a:t> </a:t>
            </a:r>
            <a:r>
              <a:rPr lang="en-US" dirty="0" err="1"/>
              <a:t>slučajeva</a:t>
            </a:r>
            <a:r>
              <a:rPr lang="en-US" dirty="0"/>
              <a:t>, </a:t>
            </a:r>
            <a:r>
              <a:rPr lang="en-US" dirty="0" err="1"/>
              <a:t>bolesnici</a:t>
            </a:r>
            <a:r>
              <a:rPr lang="en-US" dirty="0"/>
              <a:t>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nikakve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bubreg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ne </a:t>
            </a:r>
            <a:r>
              <a:rPr lang="en-US" dirty="0" err="1"/>
              <a:t>radi</a:t>
            </a:r>
            <a:r>
              <a:rPr lang="en-US" dirty="0"/>
              <a:t>, a </a:t>
            </a:r>
            <a:r>
              <a:rPr lang="en-US" dirty="0" err="1"/>
              <a:t>ureja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kreatinin</a:t>
            </a:r>
            <a:r>
              <a:rPr lang="en-US" dirty="0"/>
              <a:t> </a:t>
            </a:r>
            <a:r>
              <a:rPr lang="en-US" dirty="0" err="1"/>
              <a:t>ostaju</a:t>
            </a:r>
            <a:r>
              <a:rPr lang="en-US" dirty="0"/>
              <a:t> u </a:t>
            </a:r>
            <a:r>
              <a:rPr lang="en-US" dirty="0" err="1"/>
              <a:t>normalnim</a:t>
            </a:r>
            <a:r>
              <a:rPr lang="en-US" dirty="0"/>
              <a:t> </a:t>
            </a:r>
            <a:r>
              <a:rPr lang="en-US" dirty="0" err="1"/>
              <a:t>granicama</a:t>
            </a:r>
            <a:r>
              <a:rPr lang="en-US" dirty="0"/>
              <a:t>.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50% </a:t>
            </a:r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bubrežne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otkaže</a:t>
            </a:r>
            <a:r>
              <a:rPr lang="en-US" dirty="0"/>
              <a:t>,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nagomilavanja</a:t>
            </a:r>
            <a:r>
              <a:rPr lang="en-US" dirty="0"/>
              <a:t> </a:t>
            </a:r>
            <a:r>
              <a:rPr lang="en-US" dirty="0" err="1"/>
              <a:t>štetnih</a:t>
            </a:r>
            <a:r>
              <a:rPr lang="en-US" dirty="0"/>
              <a:t> </a:t>
            </a:r>
            <a:r>
              <a:rPr lang="en-US" dirty="0" err="1"/>
              <a:t>materija</a:t>
            </a:r>
            <a:r>
              <a:rPr lang="en-US" dirty="0"/>
              <a:t> u </a:t>
            </a:r>
            <a:r>
              <a:rPr lang="en-US" dirty="0" err="1"/>
              <a:t>organizmu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ureja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kreatinin</a:t>
            </a:r>
            <a:r>
              <a:rPr lang="en-US" dirty="0"/>
              <a:t> </a:t>
            </a:r>
            <a:r>
              <a:rPr lang="en-US" dirty="0" err="1"/>
              <a:t>počinju</a:t>
            </a:r>
            <a:r>
              <a:rPr lang="en-US" dirty="0"/>
              <a:t> da </a:t>
            </a:r>
            <a:r>
              <a:rPr lang="en-US" dirty="0" err="1"/>
              <a:t>rastu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tada</a:t>
            </a:r>
            <a:r>
              <a:rPr lang="en-US" dirty="0"/>
              <a:t> se </a:t>
            </a:r>
            <a:r>
              <a:rPr lang="en-US" dirty="0" err="1"/>
              <a:t>ispoljava</a:t>
            </a:r>
            <a:r>
              <a:rPr lang="en-US" dirty="0"/>
              <a:t> </a:t>
            </a:r>
            <a:r>
              <a:rPr lang="en-US" dirty="0" err="1"/>
              <a:t>bubrežna</a:t>
            </a:r>
            <a:r>
              <a:rPr lang="en-US" dirty="0"/>
              <a:t> </a:t>
            </a:r>
            <a:r>
              <a:rPr lang="en-US" dirty="0" err="1"/>
              <a:t>insuficijencija</a:t>
            </a:r>
            <a:r>
              <a:rPr lang="en-US" dirty="0"/>
              <a:t>.</a:t>
            </a:r>
          </a:p>
          <a:p>
            <a:r>
              <a:rPr lang="en-US" b="1" dirty="0" err="1"/>
              <a:t>Zabluda</a:t>
            </a:r>
            <a:r>
              <a:rPr lang="en-US" b="1" dirty="0"/>
              <a:t>: </a:t>
            </a:r>
            <a:r>
              <a:rPr lang="en-US" dirty="0"/>
              <a:t>U </a:t>
            </a:r>
            <a:r>
              <a:rPr lang="en-US" dirty="0" err="1"/>
              <a:t>bubrežnoj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prisustvo</a:t>
            </a:r>
            <a:r>
              <a:rPr lang="en-US" dirty="0"/>
              <a:t> </a:t>
            </a:r>
            <a:r>
              <a:rPr lang="en-US" dirty="0" err="1"/>
              <a:t>otoka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bubrežnu</a:t>
            </a:r>
            <a:r>
              <a:rPr lang="en-US" dirty="0"/>
              <a:t> </a:t>
            </a:r>
            <a:r>
              <a:rPr lang="en-US" dirty="0" err="1"/>
              <a:t>insuficijenciju</a:t>
            </a:r>
            <a:r>
              <a:rPr lang="en-US" dirty="0"/>
              <a:t>.</a:t>
            </a:r>
          </a:p>
          <a:p>
            <a:r>
              <a:rPr lang="en-US" b="1" dirty="0" err="1"/>
              <a:t>Činjenica</a:t>
            </a:r>
            <a:r>
              <a:rPr lang="en-US" b="1" dirty="0"/>
              <a:t>: </a:t>
            </a:r>
            <a:r>
              <a:rPr lang="en-US" dirty="0"/>
              <a:t>Ne. U </a:t>
            </a:r>
            <a:r>
              <a:rPr lang="en-US" dirty="0" err="1"/>
              <a:t>određenim</a:t>
            </a:r>
            <a:r>
              <a:rPr lang="en-US" dirty="0"/>
              <a:t> </a:t>
            </a:r>
            <a:r>
              <a:rPr lang="en-US" dirty="0" err="1"/>
              <a:t>bolestima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, </a:t>
            </a:r>
            <a:r>
              <a:rPr lang="en-US" dirty="0" err="1"/>
              <a:t>otoci</a:t>
            </a:r>
            <a:r>
              <a:rPr lang="en-US" dirty="0"/>
              <a:t> </a:t>
            </a:r>
            <a:r>
              <a:rPr lang="en-US" dirty="0" err="1"/>
              <a:t>jesu</a:t>
            </a:r>
            <a:r>
              <a:rPr lang="en-US" dirty="0"/>
              <a:t> </a:t>
            </a:r>
            <a:r>
              <a:rPr lang="en-US" dirty="0" err="1"/>
              <a:t>prisutni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globalna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normalna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primer u </a:t>
            </a:r>
            <a:r>
              <a:rPr lang="en-US" dirty="0" err="1"/>
              <a:t>nefrotskom</a:t>
            </a:r>
            <a:r>
              <a:rPr lang="en-US" dirty="0"/>
              <a:t> </a:t>
            </a:r>
            <a:r>
              <a:rPr lang="en-US" dirty="0" err="1"/>
              <a:t>sindromu</a:t>
            </a:r>
            <a:r>
              <a:rPr lang="en-US" dirty="0"/>
              <a:t>). </a:t>
            </a:r>
            <a:r>
              <a:rPr lang="en-US" dirty="0" err="1"/>
              <a:t>Otoci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manifestacija</a:t>
            </a:r>
            <a:r>
              <a:rPr lang="en-US" dirty="0"/>
              <a:t> </a:t>
            </a:r>
            <a:r>
              <a:rPr lang="en-US" dirty="0" err="1"/>
              <a:t>izmenjene</a:t>
            </a:r>
            <a:r>
              <a:rPr lang="en-US" dirty="0"/>
              <a:t> </a:t>
            </a:r>
            <a:r>
              <a:rPr lang="en-US" dirty="0" err="1"/>
              <a:t>mehanike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u </a:t>
            </a:r>
            <a:r>
              <a:rPr lang="en-US" dirty="0" err="1"/>
              <a:t>organizmu</a:t>
            </a:r>
            <a:r>
              <a:rPr lang="en-US" dirty="0"/>
              <a:t>, a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čestih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jeste</a:t>
            </a:r>
            <a:r>
              <a:rPr lang="en-US" dirty="0"/>
              <a:t> </a:t>
            </a:r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.</a:t>
            </a:r>
          </a:p>
          <a:p>
            <a:r>
              <a:rPr lang="en-US" b="1" dirty="0" err="1"/>
              <a:t>Zabluda</a:t>
            </a:r>
            <a:r>
              <a:rPr lang="en-US" b="1" dirty="0"/>
              <a:t>: </a:t>
            </a:r>
            <a:r>
              <a:rPr lang="en-US" dirty="0" err="1"/>
              <a:t>Otoci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prisutni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bolesnika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bubrežnom</a:t>
            </a:r>
            <a:r>
              <a:rPr lang="en-US" dirty="0"/>
              <a:t> </a:t>
            </a:r>
            <a:r>
              <a:rPr lang="en-US" dirty="0" err="1"/>
              <a:t>insuficijencijom</a:t>
            </a:r>
            <a:r>
              <a:rPr lang="en-US" dirty="0"/>
              <a:t>.</a:t>
            </a:r>
          </a:p>
          <a:p>
            <a:r>
              <a:rPr lang="en-US" b="1" dirty="0" err="1"/>
              <a:t>Činjenica</a:t>
            </a:r>
            <a:r>
              <a:rPr lang="en-US" b="1" dirty="0"/>
              <a:t>: </a:t>
            </a:r>
            <a:r>
              <a:rPr lang="en-US" dirty="0"/>
              <a:t>Ne. </a:t>
            </a:r>
            <a:r>
              <a:rPr lang="en-US" dirty="0" err="1"/>
              <a:t>Otoci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prisutni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većine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ne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bolesnika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bubrežnom</a:t>
            </a:r>
            <a:r>
              <a:rPr lang="en-US" dirty="0"/>
              <a:t> </a:t>
            </a:r>
            <a:r>
              <a:rPr lang="en-US" dirty="0" err="1"/>
              <a:t>insuficijencijom</a:t>
            </a:r>
            <a:r>
              <a:rPr lang="en-US" dirty="0"/>
              <a:t>. </a:t>
            </a:r>
            <a:r>
              <a:rPr lang="en-US" dirty="0" err="1"/>
              <a:t>Izvestan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pacijenata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otoke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 je u </a:t>
            </a:r>
            <a:r>
              <a:rPr lang="en-US" dirty="0" err="1"/>
              <a:t>odmakloj</a:t>
            </a:r>
            <a:r>
              <a:rPr lang="en-US" dirty="0"/>
              <a:t> </a:t>
            </a:r>
            <a:r>
              <a:rPr lang="en-US" dirty="0" err="1"/>
              <a:t>bubrežnoj</a:t>
            </a:r>
            <a:r>
              <a:rPr lang="en-US" dirty="0"/>
              <a:t> </a:t>
            </a:r>
            <a:r>
              <a:rPr lang="en-US" dirty="0" err="1"/>
              <a:t>insuficijenciji</a:t>
            </a:r>
            <a:r>
              <a:rPr lang="en-US" dirty="0"/>
              <a:t>. </a:t>
            </a:r>
            <a:r>
              <a:rPr lang="en-US" dirty="0" err="1"/>
              <a:t>Odsustvo</a:t>
            </a:r>
            <a:r>
              <a:rPr lang="en-US" dirty="0"/>
              <a:t> </a:t>
            </a:r>
            <a:r>
              <a:rPr lang="en-US" dirty="0" err="1"/>
              <a:t>otoka</a:t>
            </a:r>
            <a:r>
              <a:rPr lang="en-US" dirty="0"/>
              <a:t> ne </a:t>
            </a:r>
            <a:r>
              <a:rPr lang="en-US" dirty="0" err="1"/>
              <a:t>isključuje</a:t>
            </a:r>
            <a:r>
              <a:rPr lang="en-US" dirty="0"/>
              <a:t> </a:t>
            </a:r>
            <a:r>
              <a:rPr lang="en-US" dirty="0" err="1"/>
              <a:t>bubrežnu</a:t>
            </a:r>
            <a:r>
              <a:rPr lang="en-US" dirty="0"/>
              <a:t> </a:t>
            </a:r>
            <a:r>
              <a:rPr lang="en-US" dirty="0" err="1"/>
              <a:t>insuficijenciju</a:t>
            </a:r>
            <a:r>
              <a:rPr lang="en-US" dirty="0"/>
              <a:t>.</a:t>
            </a:r>
          </a:p>
          <a:p>
            <a:r>
              <a:rPr lang="en-US" b="1" dirty="0" err="1"/>
              <a:t>Zabluda</a:t>
            </a:r>
            <a:r>
              <a:rPr lang="en-US" b="1" dirty="0"/>
              <a:t>: 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pacijenti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bolešću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piju</a:t>
            </a:r>
            <a:r>
              <a:rPr lang="en-US" dirty="0"/>
              <a:t> </a:t>
            </a:r>
            <a:r>
              <a:rPr lang="en-US" dirty="0" err="1"/>
              <a:t>veliku</a:t>
            </a:r>
            <a:r>
              <a:rPr lang="en-US" dirty="0"/>
              <a:t> </a:t>
            </a:r>
            <a:r>
              <a:rPr lang="en-US" dirty="0" err="1"/>
              <a:t>količinu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.</a:t>
            </a:r>
          </a:p>
          <a:p>
            <a:r>
              <a:rPr lang="en-US" b="1" dirty="0" err="1"/>
              <a:t>Činjenica</a:t>
            </a:r>
            <a:r>
              <a:rPr lang="en-US" b="1" dirty="0"/>
              <a:t>: </a:t>
            </a:r>
            <a:r>
              <a:rPr lang="en-US" dirty="0"/>
              <a:t>Ne.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je </a:t>
            </a:r>
            <a:r>
              <a:rPr lang="en-US" dirty="0" err="1"/>
              <a:t>mokrenje</a:t>
            </a:r>
            <a:r>
              <a:rPr lang="en-US" dirty="0"/>
              <a:t> </a:t>
            </a:r>
            <a:r>
              <a:rPr lang="en-US" dirty="0" err="1"/>
              <a:t>smanjeno</a:t>
            </a:r>
            <a:r>
              <a:rPr lang="en-US" dirty="0"/>
              <a:t>. U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slučajevima</a:t>
            </a:r>
            <a:r>
              <a:rPr lang="en-US" dirty="0"/>
              <a:t> je </a:t>
            </a:r>
            <a:r>
              <a:rPr lang="en-US" dirty="0" err="1"/>
              <a:t>neophodna</a:t>
            </a:r>
            <a:r>
              <a:rPr lang="en-US" dirty="0"/>
              <a:t> </a:t>
            </a:r>
            <a:r>
              <a:rPr lang="en-US" dirty="0" err="1"/>
              <a:t>restrikcija</a:t>
            </a:r>
            <a:r>
              <a:rPr lang="en-US" dirty="0"/>
              <a:t> </a:t>
            </a:r>
            <a:r>
              <a:rPr lang="en-US" dirty="0" err="1"/>
              <a:t>unosa</a:t>
            </a:r>
            <a:r>
              <a:rPr lang="en-US" dirty="0"/>
              <a:t> </a:t>
            </a:r>
            <a:r>
              <a:rPr lang="en-US" dirty="0" err="1"/>
              <a:t>tečnosti</a:t>
            </a:r>
            <a:r>
              <a:rPr lang="en-US" dirty="0"/>
              <a:t>, da ne bi </a:t>
            </a:r>
            <a:r>
              <a:rPr lang="en-US" dirty="0" err="1"/>
              <a:t>došlo</a:t>
            </a:r>
            <a:r>
              <a:rPr lang="en-US" dirty="0"/>
              <a:t> do </a:t>
            </a:r>
            <a:r>
              <a:rPr lang="en-US" dirty="0" err="1"/>
              <a:t>nakupljanja</a:t>
            </a:r>
            <a:r>
              <a:rPr lang="en-US" dirty="0"/>
              <a:t> </a:t>
            </a:r>
            <a:r>
              <a:rPr lang="en-US" dirty="0" err="1"/>
              <a:t>viška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u </a:t>
            </a:r>
            <a:r>
              <a:rPr lang="en-US" dirty="0" err="1"/>
              <a:t>organizmu</a:t>
            </a:r>
            <a:r>
              <a:rPr lang="en-US" dirty="0"/>
              <a:t>. Sa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, </a:t>
            </a:r>
            <a:r>
              <a:rPr lang="en-US" dirty="0" err="1"/>
              <a:t>bolesnici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kamenom</a:t>
            </a:r>
            <a:r>
              <a:rPr lang="en-US" dirty="0"/>
              <a:t> u </a:t>
            </a:r>
            <a:r>
              <a:rPr lang="en-US" dirty="0" err="1"/>
              <a:t>bubregu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urinarnim</a:t>
            </a:r>
            <a:r>
              <a:rPr lang="en-US" dirty="0"/>
              <a:t> </a:t>
            </a:r>
            <a:r>
              <a:rPr lang="en-US" dirty="0" err="1"/>
              <a:t>infekcijama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normalnom</a:t>
            </a:r>
            <a:r>
              <a:rPr lang="en-US" dirty="0"/>
              <a:t> </a:t>
            </a:r>
            <a:r>
              <a:rPr lang="en-US" dirty="0" err="1"/>
              <a:t>bubrežnom</a:t>
            </a:r>
            <a:r>
              <a:rPr lang="en-US" dirty="0"/>
              <a:t> </a:t>
            </a:r>
            <a:r>
              <a:rPr lang="en-US" dirty="0" err="1"/>
              <a:t>funkcijom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piju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.</a:t>
            </a:r>
          </a:p>
          <a:p>
            <a:r>
              <a:rPr lang="en-US" b="1" dirty="0" err="1"/>
              <a:t>Zabluda</a:t>
            </a:r>
            <a:r>
              <a:rPr lang="en-US" b="1" dirty="0"/>
              <a:t>: </a:t>
            </a:r>
            <a:r>
              <a:rPr lang="en-US" dirty="0" err="1"/>
              <a:t>Osećam</a:t>
            </a:r>
            <a:r>
              <a:rPr lang="en-US" dirty="0"/>
              <a:t> se </a:t>
            </a:r>
            <a:r>
              <a:rPr lang="en-US" dirty="0" err="1"/>
              <a:t>sasvim</a:t>
            </a:r>
            <a:r>
              <a:rPr lang="en-US" dirty="0"/>
              <a:t> dobro, ne </a:t>
            </a:r>
            <a:r>
              <a:rPr lang="en-US" dirty="0" err="1"/>
              <a:t>mislim</a:t>
            </a:r>
            <a:r>
              <a:rPr lang="en-US" dirty="0"/>
              <a:t> da imam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kakav</a:t>
            </a:r>
            <a:r>
              <a:rPr lang="en-US" dirty="0"/>
              <a:t> problem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bubrezima</a:t>
            </a:r>
            <a:r>
              <a:rPr lang="en-US" dirty="0"/>
              <a:t>.</a:t>
            </a:r>
          </a:p>
          <a:p>
            <a:r>
              <a:rPr lang="en-US" b="1" dirty="0" err="1"/>
              <a:t>Činjenica</a:t>
            </a:r>
            <a:r>
              <a:rPr lang="en-US" b="1" dirty="0"/>
              <a:t>: </a:t>
            </a:r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pacijenata</a:t>
            </a:r>
            <a:r>
              <a:rPr lang="en-US" dirty="0"/>
              <a:t> je bez </a:t>
            </a:r>
            <a:r>
              <a:rPr lang="en-US" dirty="0" err="1"/>
              <a:t>simptoma</a:t>
            </a:r>
            <a:r>
              <a:rPr lang="en-US" dirty="0"/>
              <a:t> (</a:t>
            </a:r>
            <a:r>
              <a:rPr lang="en-US" dirty="0" err="1"/>
              <a:t>asimptomatska</a:t>
            </a:r>
            <a:r>
              <a:rPr lang="en-US" dirty="0"/>
              <a:t>) u </a:t>
            </a:r>
            <a:r>
              <a:rPr lang="en-US" dirty="0" err="1"/>
              <a:t>ranim</a:t>
            </a:r>
            <a:r>
              <a:rPr lang="en-US" dirty="0"/>
              <a:t> </a:t>
            </a:r>
            <a:r>
              <a:rPr lang="en-US" dirty="0" err="1"/>
              <a:t>fazama</a:t>
            </a:r>
            <a:r>
              <a:rPr lang="en-US" dirty="0"/>
              <a:t> HBI. </a:t>
            </a:r>
            <a:r>
              <a:rPr lang="en-US" dirty="0" err="1"/>
              <a:t>Poremećaji</a:t>
            </a:r>
            <a:r>
              <a:rPr lang="en-US" dirty="0"/>
              <a:t> u </a:t>
            </a:r>
            <a:r>
              <a:rPr lang="en-US" dirty="0" err="1"/>
              <a:t>laboratorijskim</a:t>
            </a:r>
            <a:r>
              <a:rPr lang="en-US" dirty="0"/>
              <a:t> </a:t>
            </a:r>
            <a:r>
              <a:rPr lang="en-US" dirty="0" err="1"/>
              <a:t>nalazima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primer </a:t>
            </a:r>
            <a:r>
              <a:rPr lang="en-US" dirty="0" err="1"/>
              <a:t>mikroalbuminurija</a:t>
            </a:r>
            <a:r>
              <a:rPr lang="en-US" dirty="0"/>
              <a:t>) 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jedina</a:t>
            </a:r>
            <a:r>
              <a:rPr lang="en-US" dirty="0"/>
              <a:t> </a:t>
            </a:r>
            <a:r>
              <a:rPr lang="en-US" dirty="0" err="1"/>
              <a:t>indicija</a:t>
            </a:r>
            <a:r>
              <a:rPr lang="en-US" dirty="0"/>
              <a:t> da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.</a:t>
            </a:r>
          </a:p>
          <a:p>
            <a:r>
              <a:rPr lang="en-US" b="1" dirty="0" err="1"/>
              <a:t>Zabluda</a:t>
            </a:r>
            <a:r>
              <a:rPr lang="en-US" b="1" dirty="0"/>
              <a:t>: </a:t>
            </a:r>
            <a:r>
              <a:rPr lang="en-US" dirty="0" err="1"/>
              <a:t>Osećam</a:t>
            </a:r>
            <a:r>
              <a:rPr lang="en-US" dirty="0"/>
              <a:t> se dobro, </a:t>
            </a:r>
            <a:r>
              <a:rPr lang="en-US" dirty="0" err="1"/>
              <a:t>tako</a:t>
            </a:r>
            <a:r>
              <a:rPr lang="en-US" dirty="0"/>
              <a:t> da ne </a:t>
            </a:r>
            <a:r>
              <a:rPr lang="en-US" dirty="0" err="1"/>
              <a:t>moram</a:t>
            </a:r>
            <a:r>
              <a:rPr lang="en-US" dirty="0"/>
              <a:t> da </a:t>
            </a:r>
            <a:r>
              <a:rPr lang="en-US" dirty="0" err="1"/>
              <a:t>nastavim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terapijom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imam.</a:t>
            </a:r>
          </a:p>
          <a:p>
            <a:r>
              <a:rPr lang="en-US" b="1" dirty="0" err="1"/>
              <a:t>Činjenica</a:t>
            </a:r>
            <a:r>
              <a:rPr lang="en-US" b="1" dirty="0"/>
              <a:t>: </a:t>
            </a:r>
            <a:r>
              <a:rPr lang="en-US" dirty="0" err="1"/>
              <a:t>Mnogi</a:t>
            </a:r>
            <a:r>
              <a:rPr lang="en-US" dirty="0"/>
              <a:t> </a:t>
            </a:r>
            <a:r>
              <a:rPr lang="en-US" dirty="0" err="1"/>
              <a:t>pacijenti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HBI se </a:t>
            </a:r>
            <a:r>
              <a:rPr lang="en-US" dirty="0" err="1"/>
              <a:t>osećaju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dobro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odgovarajuću</a:t>
            </a:r>
            <a:r>
              <a:rPr lang="en-US" dirty="0"/>
              <a:t> </a:t>
            </a:r>
            <a:r>
              <a:rPr lang="en-US" dirty="0" err="1"/>
              <a:t>terapiju</a:t>
            </a:r>
            <a:r>
              <a:rPr lang="en-US" dirty="0"/>
              <a:t>, pa se </a:t>
            </a:r>
            <a:r>
              <a:rPr lang="en-US" dirty="0" err="1"/>
              <a:t>dešava</a:t>
            </a:r>
            <a:r>
              <a:rPr lang="en-US" dirty="0"/>
              <a:t> da </a:t>
            </a:r>
            <a:r>
              <a:rPr lang="en-US" dirty="0" err="1"/>
              <a:t>prekinu</a:t>
            </a:r>
            <a:r>
              <a:rPr lang="en-US" dirty="0"/>
              <a:t> da </a:t>
            </a:r>
            <a:r>
              <a:rPr lang="en-US" dirty="0" err="1"/>
              <a:t>uzimaju</a:t>
            </a:r>
            <a:r>
              <a:rPr lang="en-US" dirty="0"/>
              <a:t> </a:t>
            </a:r>
            <a:r>
              <a:rPr lang="en-US" dirty="0" err="1"/>
              <a:t>propisane</a:t>
            </a:r>
            <a:r>
              <a:rPr lang="en-US" dirty="0"/>
              <a:t> </a:t>
            </a:r>
            <a:r>
              <a:rPr lang="en-US" dirty="0" err="1"/>
              <a:t>lekove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se </a:t>
            </a:r>
            <a:r>
              <a:rPr lang="en-US" dirty="0" err="1"/>
              <a:t>više</a:t>
            </a:r>
            <a:r>
              <a:rPr lang="en-US" dirty="0"/>
              <a:t> ne </a:t>
            </a:r>
            <a:r>
              <a:rPr lang="en-US" dirty="0" err="1"/>
              <a:t>pridržavaju</a:t>
            </a:r>
            <a:r>
              <a:rPr lang="en-US" dirty="0"/>
              <a:t> </a:t>
            </a:r>
            <a:r>
              <a:rPr lang="en-US" dirty="0" err="1"/>
              <a:t>dijetalnog</a:t>
            </a:r>
            <a:r>
              <a:rPr lang="en-US" dirty="0"/>
              <a:t> </a:t>
            </a:r>
            <a:r>
              <a:rPr lang="en-US" dirty="0" err="1"/>
              <a:t>režima</a:t>
            </a:r>
            <a:r>
              <a:rPr lang="en-US" dirty="0"/>
              <a:t> </a:t>
            </a:r>
            <a:r>
              <a:rPr lang="en-US" dirty="0" err="1"/>
              <a:t>ishrane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prekidanje</a:t>
            </a:r>
            <a:r>
              <a:rPr lang="en-US" dirty="0"/>
              <a:t> </a:t>
            </a:r>
            <a:r>
              <a:rPr lang="en-US" dirty="0" err="1"/>
              <a:t>lečenja</a:t>
            </a:r>
            <a:r>
              <a:rPr lang="en-US" dirty="0"/>
              <a:t> HBI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opasno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dovesti</a:t>
            </a:r>
            <a:r>
              <a:rPr lang="en-US" dirty="0"/>
              <a:t> do </a:t>
            </a:r>
            <a:r>
              <a:rPr lang="en-US" dirty="0" err="1"/>
              <a:t>brzog</a:t>
            </a:r>
            <a:r>
              <a:rPr lang="en-US" dirty="0"/>
              <a:t> </a:t>
            </a:r>
            <a:r>
              <a:rPr lang="en-US" dirty="0" err="1"/>
              <a:t>pogoršanja</a:t>
            </a:r>
            <a:r>
              <a:rPr lang="en-US" dirty="0"/>
              <a:t> </a:t>
            </a:r>
            <a:r>
              <a:rPr lang="en-US" dirty="0" err="1"/>
              <a:t>bubrežne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do </a:t>
            </a:r>
            <a:r>
              <a:rPr lang="en-US" dirty="0" err="1"/>
              <a:t>prerane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otpočinjanjem</a:t>
            </a:r>
            <a:r>
              <a:rPr lang="en-US" dirty="0"/>
              <a:t> </a:t>
            </a:r>
            <a:r>
              <a:rPr lang="en-US" dirty="0" err="1"/>
              <a:t>lečenja</a:t>
            </a:r>
            <a:r>
              <a:rPr lang="en-US" dirty="0"/>
              <a:t> </a:t>
            </a:r>
            <a:r>
              <a:rPr lang="en-US" dirty="0" err="1"/>
              <a:t>dijalizom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transplantacijom</a:t>
            </a:r>
            <a:r>
              <a:rPr lang="en-US" dirty="0"/>
              <a:t>.</a:t>
            </a:r>
          </a:p>
          <a:p>
            <a:r>
              <a:rPr lang="en-US" b="1" dirty="0" err="1"/>
              <a:t>Zabluda</a:t>
            </a:r>
            <a:r>
              <a:rPr lang="en-US" b="1" dirty="0"/>
              <a:t>: </a:t>
            </a:r>
            <a:r>
              <a:rPr lang="en-US" dirty="0" err="1"/>
              <a:t>Moj</a:t>
            </a:r>
            <a:r>
              <a:rPr lang="en-US" dirty="0"/>
              <a:t> </a:t>
            </a:r>
            <a:r>
              <a:rPr lang="en-US" dirty="0" err="1"/>
              <a:t>kreatinin</a:t>
            </a:r>
            <a:r>
              <a:rPr lang="en-US" dirty="0"/>
              <a:t> u </a:t>
            </a:r>
            <a:r>
              <a:rPr lang="en-US" dirty="0" err="1"/>
              <a:t>krvi</a:t>
            </a:r>
            <a:r>
              <a:rPr lang="en-US" dirty="0"/>
              <a:t> je </a:t>
            </a:r>
            <a:r>
              <a:rPr lang="en-US" dirty="0" err="1"/>
              <a:t>sasvim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gornje</a:t>
            </a:r>
            <a:r>
              <a:rPr lang="en-US" dirty="0"/>
              <a:t> </a:t>
            </a:r>
            <a:r>
              <a:rPr lang="en-US" dirty="0" err="1"/>
              <a:t>granice</a:t>
            </a:r>
            <a:r>
              <a:rPr lang="en-US" dirty="0"/>
              <a:t> </a:t>
            </a:r>
            <a:r>
              <a:rPr lang="en-US" dirty="0" err="1"/>
              <a:t>normale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ja se </a:t>
            </a:r>
            <a:r>
              <a:rPr lang="en-US" dirty="0" err="1"/>
              <a:t>osećam</a:t>
            </a:r>
            <a:r>
              <a:rPr lang="en-US" dirty="0"/>
              <a:t> </a:t>
            </a:r>
            <a:r>
              <a:rPr lang="en-US" dirty="0" err="1"/>
              <a:t>izvanredno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tome </a:t>
            </a:r>
            <a:r>
              <a:rPr lang="en-US" dirty="0" err="1"/>
              <a:t>nemam</a:t>
            </a:r>
            <a:r>
              <a:rPr lang="en-US" dirty="0"/>
              <a:t> </a:t>
            </a:r>
            <a:r>
              <a:rPr lang="en-US" dirty="0" err="1"/>
              <a:t>nikakvih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brigu</a:t>
            </a:r>
            <a:r>
              <a:rPr lang="en-US" dirty="0"/>
              <a:t>.</a:t>
            </a:r>
          </a:p>
          <a:p>
            <a:r>
              <a:rPr lang="en-US" b="1" dirty="0" err="1"/>
              <a:t>Činjenice</a:t>
            </a:r>
            <a:r>
              <a:rPr lang="en-US" b="1" dirty="0"/>
              <a:t>: </a:t>
            </a:r>
            <a:r>
              <a:rPr lang="en-US" dirty="0"/>
              <a:t>I </a:t>
            </a:r>
            <a:r>
              <a:rPr lang="en-US" dirty="0" err="1"/>
              <a:t>sasvim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porast</a:t>
            </a:r>
            <a:r>
              <a:rPr lang="en-US" dirty="0"/>
              <a:t> </a:t>
            </a:r>
            <a:r>
              <a:rPr lang="en-US" dirty="0" err="1"/>
              <a:t>kreatinina</a:t>
            </a:r>
            <a:r>
              <a:rPr lang="en-US" dirty="0"/>
              <a:t> u </a:t>
            </a:r>
            <a:r>
              <a:rPr lang="en-US" dirty="0" err="1"/>
              <a:t>krvi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bubrežnog</a:t>
            </a:r>
            <a:r>
              <a:rPr lang="en-US" dirty="0"/>
              <a:t> </a:t>
            </a:r>
            <a:r>
              <a:rPr lang="en-US" dirty="0" err="1"/>
              <a:t>poremećaja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dodatno</a:t>
            </a:r>
            <a:r>
              <a:rPr lang="en-US" dirty="0"/>
              <a:t> </a:t>
            </a:r>
            <a:r>
              <a:rPr lang="en-US" dirty="0" err="1"/>
              <a:t>ispitivanje</a:t>
            </a:r>
            <a:r>
              <a:rPr lang="en-US" dirty="0"/>
              <a:t>. </a:t>
            </a:r>
            <a:r>
              <a:rPr lang="en-US" dirty="0" err="1"/>
              <a:t>Pošto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čitav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oštete</a:t>
            </a:r>
            <a:r>
              <a:rPr lang="en-US" dirty="0"/>
              <a:t> </a:t>
            </a:r>
            <a:r>
              <a:rPr lang="en-US" dirty="0" err="1"/>
              <a:t>bubrege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izazovu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porast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odmah</a:t>
            </a:r>
            <a:r>
              <a:rPr lang="en-US" dirty="0"/>
              <a:t> </a:t>
            </a:r>
            <a:r>
              <a:rPr lang="en-US" dirty="0" err="1"/>
              <a:t>konsultovati</a:t>
            </a:r>
            <a:r>
              <a:rPr lang="en-US" dirty="0"/>
              <a:t> </a:t>
            </a:r>
            <a:r>
              <a:rPr lang="en-US" dirty="0" err="1"/>
              <a:t>nefrologa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5462" y="6492875"/>
            <a:ext cx="6297612" cy="365125"/>
          </a:xfrm>
        </p:spPr>
        <p:txBody>
          <a:bodyPr/>
          <a:lstStyle/>
          <a:p>
            <a:r>
              <a:rPr lang="sv-SE" dirty="0" smtClean="0"/>
              <a:t>Prim dr Snežana Janković, Dani OM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94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Mere </a:t>
            </a:r>
            <a:r>
              <a:rPr lang="en-US" dirty="0" err="1"/>
              <a:t>prevencije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zdrave</a:t>
            </a:r>
            <a:r>
              <a:rPr lang="en-US" dirty="0"/>
              <a:t> </a:t>
            </a:r>
            <a:r>
              <a:rPr lang="en-US" dirty="0" err="1"/>
              <a:t>osobe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 smtClean="0"/>
              <a:t>    Biti </a:t>
            </a:r>
            <a:r>
              <a:rPr lang="en-US" b="1" dirty="0"/>
              <a:t>u </a:t>
            </a:r>
            <a:r>
              <a:rPr lang="en-US" b="1" dirty="0" err="1"/>
              <a:t>dobroj</a:t>
            </a:r>
            <a:r>
              <a:rPr lang="en-US" b="1" dirty="0"/>
              <a:t> </a:t>
            </a:r>
            <a:r>
              <a:rPr lang="en-US" b="1" dirty="0" err="1"/>
              <a:t>kondiciji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fizički</a:t>
            </a:r>
            <a:r>
              <a:rPr lang="en-US" b="1" dirty="0"/>
              <a:t> </a:t>
            </a:r>
            <a:r>
              <a:rPr lang="en-US" b="1" dirty="0" err="1"/>
              <a:t>aktiv</a:t>
            </a:r>
            <a:r>
              <a:rPr lang="sr-Latn-RS" b="1" dirty="0"/>
              <a:t>an</a:t>
            </a:r>
          </a:p>
          <a:p>
            <a:r>
              <a:rPr lang="sr-Latn-RS" b="1" dirty="0"/>
              <a:t>    </a:t>
            </a:r>
            <a:r>
              <a:rPr lang="en-US" b="1" dirty="0" err="1"/>
              <a:t>Vodit</a:t>
            </a:r>
            <a:r>
              <a:rPr lang="sr-Latn-RS" b="1" dirty="0"/>
              <a:t>i</a:t>
            </a:r>
            <a:r>
              <a:rPr lang="en-US" b="1" dirty="0"/>
              <a:t> </a:t>
            </a:r>
            <a:r>
              <a:rPr lang="en-US" b="1" dirty="0" err="1"/>
              <a:t>računa</a:t>
            </a:r>
            <a:r>
              <a:rPr lang="en-US" b="1" dirty="0"/>
              <a:t> o </a:t>
            </a:r>
            <a:r>
              <a:rPr lang="sr-Latn-RS" b="1" dirty="0"/>
              <a:t>pravilnoj </a:t>
            </a:r>
            <a:r>
              <a:rPr lang="en-US" b="1" dirty="0" err="1"/>
              <a:t>ishrani</a:t>
            </a:r>
            <a:endParaRPr lang="sr-Latn-RS" b="1" dirty="0"/>
          </a:p>
          <a:p>
            <a:r>
              <a:rPr lang="sr-Latn-RS" b="1" dirty="0"/>
              <a:t>    </a:t>
            </a:r>
            <a:r>
              <a:rPr lang="en-US" b="1" dirty="0" err="1"/>
              <a:t>Održava</a:t>
            </a:r>
            <a:r>
              <a:rPr lang="sr-Latn-RS" b="1" dirty="0"/>
              <a:t>ti</a:t>
            </a:r>
            <a:r>
              <a:rPr lang="en-US" b="1" dirty="0"/>
              <a:t> </a:t>
            </a:r>
            <a:r>
              <a:rPr lang="en-US" b="1" dirty="0" err="1"/>
              <a:t>normalnu</a:t>
            </a:r>
            <a:r>
              <a:rPr lang="en-US" b="1" dirty="0"/>
              <a:t> </a:t>
            </a:r>
            <a:r>
              <a:rPr lang="en-US" b="1" dirty="0" err="1"/>
              <a:t>telesnu</a:t>
            </a:r>
            <a:r>
              <a:rPr lang="en-US" b="1" dirty="0"/>
              <a:t> </a:t>
            </a:r>
            <a:r>
              <a:rPr lang="en-US" b="1" dirty="0" err="1"/>
              <a:t>težinu</a:t>
            </a:r>
            <a:endParaRPr lang="sr-Latn-RS" b="1" dirty="0"/>
          </a:p>
          <a:p>
            <a:r>
              <a:rPr lang="sr-Latn-RS" b="1" dirty="0"/>
              <a:t>    Život bez duvanskog dima</a:t>
            </a:r>
          </a:p>
          <a:p>
            <a:r>
              <a:rPr lang="sr-Latn-RS" b="1" dirty="0"/>
              <a:t>    Oprez sa nefrotoksičnim lekovima</a:t>
            </a:r>
          </a:p>
          <a:p>
            <a:r>
              <a:rPr lang="sr-Latn-RS" b="1" dirty="0"/>
              <a:t>    Uzimati dovoljno vode</a:t>
            </a:r>
          </a:p>
          <a:p>
            <a:r>
              <a:rPr lang="sr-Latn-RS" b="1" dirty="0"/>
              <a:t>    Kontrola stanja bubrega najmanje 1x godišnje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9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366958"/>
            <a:ext cx="9170051" cy="6244857"/>
          </a:xfrm>
        </p:spPr>
        <p:txBody>
          <a:bodyPr>
            <a:normAutofit/>
          </a:bodyPr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navedena</a:t>
            </a:r>
            <a:r>
              <a:rPr lang="en-US" dirty="0"/>
              <a:t> </a:t>
            </a:r>
            <a:r>
              <a:rPr lang="en-US" dirty="0" err="1"/>
              <a:t>definicija</a:t>
            </a:r>
            <a:r>
              <a:rPr lang="en-US" dirty="0"/>
              <a:t> HBB ne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uzrok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, to </a:t>
            </a:r>
            <a:r>
              <a:rPr lang="en-US" dirty="0" err="1"/>
              <a:t>znači</a:t>
            </a:r>
            <a:r>
              <a:rPr lang="en-US" dirty="0"/>
              <a:t> da se HBB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/>
              <a:t>otkriti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bez </a:t>
            </a:r>
            <a:r>
              <a:rPr lang="en-US" dirty="0" err="1"/>
              <a:t>poznavanja</a:t>
            </a:r>
            <a:r>
              <a:rPr lang="en-US" dirty="0"/>
              <a:t> </a:t>
            </a:r>
            <a:r>
              <a:rPr lang="en-US" dirty="0" err="1"/>
              <a:t>njenog</a:t>
            </a:r>
            <a:r>
              <a:rPr lang="en-US" dirty="0"/>
              <a:t> </a:t>
            </a:r>
            <a:r>
              <a:rPr lang="en-US" dirty="0" err="1"/>
              <a:t>uzroka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specijalna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procedure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 smtClean="0"/>
              <a:t>uvek</a:t>
            </a:r>
            <a:r>
              <a:rPr lang="en-US" dirty="0" smtClean="0"/>
              <a:t> </a:t>
            </a:r>
            <a:r>
              <a:rPr lang="en-US" dirty="0" err="1"/>
              <a:t>dostupne</a:t>
            </a:r>
            <a:r>
              <a:rPr lang="en-US" dirty="0"/>
              <a:t> </a:t>
            </a:r>
            <a:r>
              <a:rPr lang="en-US" dirty="0" err="1"/>
              <a:t>lekarima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otkrivaju</a:t>
            </a:r>
            <a:r>
              <a:rPr lang="en-US" dirty="0"/>
              <a:t>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 smtClean="0"/>
              <a:t>bolest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Identifikacija</a:t>
            </a:r>
            <a:r>
              <a:rPr lang="en-US" dirty="0" smtClean="0"/>
              <a:t> </a:t>
            </a:r>
            <a:r>
              <a:rPr lang="en-US" dirty="0" err="1"/>
              <a:t>uzroka</a:t>
            </a:r>
            <a:r>
              <a:rPr lang="en-US" dirty="0"/>
              <a:t>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 smtClean="0"/>
              <a:t>glavnih</a:t>
            </a:r>
            <a:r>
              <a:rPr lang="en-US" dirty="0" smtClean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 </a:t>
            </a:r>
            <a:r>
              <a:rPr lang="en-US" dirty="0" err="1"/>
              <a:t>bolesnika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HBB </a:t>
            </a:r>
            <a:r>
              <a:rPr lang="en-US" dirty="0" err="1"/>
              <a:t>pošto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primenu</a:t>
            </a:r>
            <a:r>
              <a:rPr lang="en-US" dirty="0"/>
              <a:t> </a:t>
            </a:r>
            <a:r>
              <a:rPr lang="en-US" dirty="0" err="1"/>
              <a:t>specifičnog</a:t>
            </a:r>
            <a:r>
              <a:rPr lang="en-US" dirty="0"/>
              <a:t> </a:t>
            </a:r>
            <a:r>
              <a:rPr lang="en-US" dirty="0" err="1"/>
              <a:t>lečenja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predviđa</a:t>
            </a:r>
            <a:r>
              <a:rPr lang="en-US" dirty="0"/>
              <a:t> </a:t>
            </a:r>
            <a:r>
              <a:rPr lang="en-US" dirty="0" err="1"/>
              <a:t>uspeh</a:t>
            </a:r>
            <a:r>
              <a:rPr lang="en-US" dirty="0"/>
              <a:t> </a:t>
            </a:r>
            <a:r>
              <a:rPr lang="en-US" dirty="0" err="1"/>
              <a:t>transplantacije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Uzroci</a:t>
            </a:r>
            <a:r>
              <a:rPr lang="en-US" dirty="0" smtClean="0"/>
              <a:t> </a:t>
            </a:r>
            <a:r>
              <a:rPr lang="en-US" dirty="0" err="1"/>
              <a:t>hroničnog</a:t>
            </a:r>
            <a:r>
              <a:rPr lang="en-US" dirty="0"/>
              <a:t> </a:t>
            </a:r>
            <a:r>
              <a:rPr lang="en-US" dirty="0" err="1"/>
              <a:t>oštećenja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brojni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smatra</a:t>
            </a:r>
            <a:r>
              <a:rPr lang="en-US" dirty="0" smtClean="0"/>
              <a:t> </a:t>
            </a:r>
            <a:r>
              <a:rPr lang="en-US" dirty="0"/>
              <a:t>se da je 70% </a:t>
            </a:r>
            <a:r>
              <a:rPr lang="en-US" dirty="0" err="1"/>
              <a:t>bolesnika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bolovalo</a:t>
            </a:r>
            <a:r>
              <a:rPr lang="en-US" dirty="0"/>
              <a:t> od </a:t>
            </a:r>
            <a:r>
              <a:rPr lang="en-US" dirty="0" err="1"/>
              <a:t>dijabetesa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hipertenzije</a:t>
            </a:r>
            <a:r>
              <a:rPr lang="en-US" dirty="0" smtClean="0"/>
              <a:t>.</a:t>
            </a:r>
            <a:endParaRPr lang="sr-Latn-RS" dirty="0" smtClean="0"/>
          </a:p>
          <a:p>
            <a:pPr marL="0" indent="0" algn="r">
              <a:buNone/>
            </a:pPr>
            <a:r>
              <a:rPr lang="sr-Latn-RS" sz="1100" dirty="0"/>
              <a:t>Nacionalni vodič za prevenciju dijagnostikovanje i lečenje hronične bolesti </a:t>
            </a:r>
            <a:r>
              <a:rPr lang="sr-Latn-RS" sz="1100" dirty="0" smtClean="0"/>
              <a:t>bubrega</a:t>
            </a:r>
            <a:endParaRPr lang="sr-Latn-RS" dirty="0"/>
          </a:p>
          <a:p>
            <a:r>
              <a:rPr lang="sr-Latn-RS" dirty="0"/>
              <a:t>Hronična bolest bubrega </a:t>
            </a:r>
            <a:r>
              <a:rPr lang="sr-Latn-RS" dirty="0" smtClean="0"/>
              <a:t>pogađa </a:t>
            </a:r>
            <a:r>
              <a:rPr lang="sr-Latn-RS" dirty="0"/>
              <a:t>oko 10% svetske populacije. Većina slučajeva se može sprečiti kontrolom glavnih faktora rizika: hipertenzije i dijabetesa. Hronična bolest bubrega </a:t>
            </a:r>
            <a:r>
              <a:rPr lang="sr-Latn-RS" dirty="0" smtClean="0"/>
              <a:t>je </a:t>
            </a:r>
            <a:r>
              <a:rPr lang="sr-Latn-RS" dirty="0"/>
              <a:t>obično progresivna i ne ispoljava simptome sve do uznapredovale faze, kada su tretmani kao što su dijaliza i transplantacija bubrega veoma invazivni i skupi. </a:t>
            </a:r>
            <a:endParaRPr lang="sr-Latn-RS" dirty="0" smtClean="0"/>
          </a:p>
          <a:p>
            <a:r>
              <a:rPr lang="sr-Latn-RS" dirty="0" smtClean="0"/>
              <a:t>Mnoge </a:t>
            </a:r>
            <a:r>
              <a:rPr lang="sr-Latn-RS" dirty="0"/>
              <a:t>zemlje nemaju adekvatne registre, dovoljne resurse i obučene specijaliste za pokrivanje ovih tretmana. </a:t>
            </a:r>
            <a:endParaRPr lang="sr-Latn-RS" dirty="0" smtClean="0"/>
          </a:p>
          <a:p>
            <a:r>
              <a:rPr lang="sr-Latn-RS" dirty="0" smtClean="0"/>
              <a:t>Ovo </a:t>
            </a:r>
            <a:r>
              <a:rPr lang="sr-Latn-RS" dirty="0"/>
              <a:t>ukazuje na veliku nejednakost u zbrinjavanju bubrežnih bolesti u našem regionu, pri čemu su zemlje sa niskim prihodima u najnepovoljnijem položaju.</a:t>
            </a:r>
            <a:endParaRPr lang="sr-Latn-RS" dirty="0" smtClean="0"/>
          </a:p>
          <a:p>
            <a:pPr marL="0" indent="0" algn="r">
              <a:buNone/>
            </a:pPr>
            <a:r>
              <a:rPr lang="sr-Latn-RS" sz="1100" dirty="0"/>
              <a:t>https://www.paho.org/en/events/webinar-hearts-americas-and-kidney-health-all</a:t>
            </a:r>
            <a:endParaRPr lang="sr-Latn-RS" sz="1100" dirty="0" smtClean="0"/>
          </a:p>
          <a:p>
            <a:pPr algn="r"/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0618" y="6493922"/>
            <a:ext cx="6297612" cy="365125"/>
          </a:xfrm>
        </p:spPr>
        <p:txBody>
          <a:bodyPr/>
          <a:lstStyle/>
          <a:p>
            <a:r>
              <a:rPr lang="sv-SE" dirty="0" smtClean="0"/>
              <a:t>Prim dr Snežana Janković, Dani OM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31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43" y="642955"/>
            <a:ext cx="8125959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1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Hronična </a:t>
            </a:r>
            <a:r>
              <a:rPr lang="en-US" b="1" dirty="0" err="1" smtClean="0"/>
              <a:t>bubrežna</a:t>
            </a:r>
            <a:r>
              <a:rPr lang="en-US" b="1" dirty="0" smtClean="0"/>
              <a:t> </a:t>
            </a:r>
            <a:r>
              <a:rPr lang="en-US" b="1" dirty="0" err="1" smtClean="0"/>
              <a:t>insuficijencija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865" y="1413243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Hronična </a:t>
            </a:r>
            <a:r>
              <a:rPr lang="en-US" dirty="0" err="1"/>
              <a:t>bubrežna</a:t>
            </a:r>
            <a:r>
              <a:rPr lang="en-US" dirty="0"/>
              <a:t> </a:t>
            </a:r>
            <a:r>
              <a:rPr lang="en-US" dirty="0" err="1"/>
              <a:t>insuficijencija</a:t>
            </a:r>
            <a:r>
              <a:rPr lang="en-US" dirty="0"/>
              <a:t> (HBI) je </a:t>
            </a: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nastaje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/>
              <a:t>postepenog</a:t>
            </a:r>
            <a:r>
              <a:rPr lang="en-US" dirty="0"/>
              <a:t>, </a:t>
            </a:r>
            <a:r>
              <a:rPr lang="en-US" dirty="0" err="1"/>
              <a:t>progresivnog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ireverzibilnog</a:t>
            </a:r>
            <a:r>
              <a:rPr lang="en-US" dirty="0"/>
              <a:t> </a:t>
            </a:r>
            <a:r>
              <a:rPr lang="en-US" dirty="0" err="1"/>
              <a:t>oštećenja</a:t>
            </a:r>
            <a:r>
              <a:rPr lang="en-US" dirty="0"/>
              <a:t> </a:t>
            </a:r>
            <a:r>
              <a:rPr lang="sr-Latn-RS" dirty="0" smtClean="0"/>
              <a:t>funkcije </a:t>
            </a:r>
            <a:r>
              <a:rPr lang="en-US" dirty="0" err="1" smtClean="0"/>
              <a:t>bubrega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traje</a:t>
            </a:r>
            <a:r>
              <a:rPr lang="en-US" dirty="0"/>
              <a:t> tri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 smtClean="0"/>
              <a:t>meseci</a:t>
            </a:r>
            <a:r>
              <a:rPr lang="sr-Latn-RS" dirty="0"/>
              <a:t> </a:t>
            </a:r>
            <a:r>
              <a:rPr lang="sr-Latn-RS" dirty="0" smtClean="0"/>
              <a:t>(</a:t>
            </a:r>
            <a:r>
              <a:rPr lang="en-US" dirty="0" smtClean="0"/>
              <a:t>bez </a:t>
            </a:r>
            <a:r>
              <a:rPr lang="en-US" dirty="0" err="1"/>
              <a:t>obzira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uzrok</a:t>
            </a:r>
            <a:r>
              <a:rPr lang="sr-Latn-RS" dirty="0" smtClean="0"/>
              <a:t>)</a:t>
            </a:r>
            <a:r>
              <a:rPr lang="sr-Cyrl-RS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smanjenja</a:t>
            </a:r>
            <a:r>
              <a:rPr lang="en-US" dirty="0"/>
              <a:t> </a:t>
            </a:r>
            <a:r>
              <a:rPr lang="en-US" dirty="0" err="1"/>
              <a:t>glomerulske</a:t>
            </a:r>
            <a:r>
              <a:rPr lang="en-US" dirty="0"/>
              <a:t> </a:t>
            </a:r>
            <a:r>
              <a:rPr lang="en-US" dirty="0" err="1"/>
              <a:t>filtracije</a:t>
            </a:r>
            <a:r>
              <a:rPr lang="en-US" dirty="0"/>
              <a:t> do </a:t>
            </a:r>
            <a:r>
              <a:rPr lang="en-US" dirty="0" err="1"/>
              <a:t>konačnog</a:t>
            </a:r>
            <a:r>
              <a:rPr lang="en-US" dirty="0"/>
              <a:t> </a:t>
            </a:r>
            <a:r>
              <a:rPr lang="en-US" dirty="0" err="1"/>
              <a:t>stadijuma</a:t>
            </a:r>
            <a:r>
              <a:rPr lang="en-US" dirty="0"/>
              <a:t> </a:t>
            </a:r>
            <a:r>
              <a:rPr lang="en-US" dirty="0" err="1"/>
              <a:t>uremije</a:t>
            </a:r>
            <a:r>
              <a:rPr lang="en-US" dirty="0"/>
              <a:t>. </a:t>
            </a:r>
            <a:endParaRPr lang="sr-Cyrl-RS" dirty="0" smtClean="0"/>
          </a:p>
          <a:p>
            <a:r>
              <a:rPr lang="en-US" dirty="0" err="1" smtClean="0"/>
              <a:t>Ovaj</a:t>
            </a:r>
            <a:r>
              <a:rPr lang="en-US" dirty="0" smtClean="0"/>
              <a:t> </a:t>
            </a:r>
            <a:r>
              <a:rPr lang="en-US" dirty="0" err="1"/>
              <a:t>sindrom</a:t>
            </a:r>
            <a:r>
              <a:rPr lang="en-US" dirty="0"/>
              <a:t> se </a:t>
            </a:r>
            <a:r>
              <a:rPr lang="en-US" dirty="0" err="1"/>
              <a:t>karakteriše</a:t>
            </a:r>
            <a:r>
              <a:rPr lang="en-US" dirty="0"/>
              <a:t> </a:t>
            </a:r>
            <a:r>
              <a:rPr lang="en-US" dirty="0" err="1"/>
              <a:t>retencijom</a:t>
            </a:r>
            <a:r>
              <a:rPr lang="en-US" dirty="0"/>
              <a:t> </a:t>
            </a:r>
            <a:r>
              <a:rPr lang="en-US" dirty="0" err="1"/>
              <a:t>brojnih</a:t>
            </a:r>
            <a:r>
              <a:rPr lang="en-US" dirty="0"/>
              <a:t> </a:t>
            </a:r>
            <a:r>
              <a:rPr lang="en-US" dirty="0" err="1"/>
              <a:t>uremijskih</a:t>
            </a:r>
            <a:r>
              <a:rPr lang="en-US" dirty="0"/>
              <a:t> </a:t>
            </a:r>
            <a:r>
              <a:rPr lang="en-US" dirty="0" err="1"/>
              <a:t>toksina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normalno</a:t>
            </a:r>
            <a:r>
              <a:rPr lang="en-US" dirty="0"/>
              <a:t> </a:t>
            </a:r>
            <a:r>
              <a:rPr lang="en-US" dirty="0" err="1"/>
              <a:t>eliminišu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, </a:t>
            </a:r>
            <a:r>
              <a:rPr lang="en-US" dirty="0" err="1"/>
              <a:t>poremećajima</a:t>
            </a:r>
            <a:r>
              <a:rPr lang="en-US" dirty="0"/>
              <a:t> u </a:t>
            </a:r>
            <a:r>
              <a:rPr lang="en-US" dirty="0" err="1"/>
              <a:t>volumenu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sastavu</a:t>
            </a:r>
            <a:r>
              <a:rPr lang="en-US" dirty="0"/>
              <a:t> </a:t>
            </a:r>
            <a:r>
              <a:rPr lang="en-US" dirty="0" err="1"/>
              <a:t>telesnih</a:t>
            </a:r>
            <a:r>
              <a:rPr lang="en-US" dirty="0"/>
              <a:t> </a:t>
            </a:r>
            <a:r>
              <a:rPr lang="en-US" dirty="0" err="1" smtClean="0"/>
              <a:t>tečnosti</a:t>
            </a:r>
            <a:r>
              <a:rPr lang="sr-Latn-R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elektrolita</a:t>
            </a:r>
            <a:r>
              <a:rPr lang="en-US" dirty="0"/>
              <a:t>, </a:t>
            </a:r>
            <a:r>
              <a:rPr lang="en-US" dirty="0" err="1"/>
              <a:t>poremećajima</a:t>
            </a:r>
            <a:r>
              <a:rPr lang="en-US" dirty="0"/>
              <a:t> </a:t>
            </a:r>
            <a:r>
              <a:rPr lang="en-US" dirty="0" err="1"/>
              <a:t>acidobaznog</a:t>
            </a:r>
            <a:r>
              <a:rPr lang="en-US" dirty="0"/>
              <a:t> </a:t>
            </a:r>
            <a:r>
              <a:rPr lang="en-US" dirty="0" err="1"/>
              <a:t>sastava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disbalansom</a:t>
            </a:r>
            <a:r>
              <a:rPr lang="en-US" dirty="0"/>
              <a:t> </a:t>
            </a:r>
            <a:r>
              <a:rPr lang="en-US" dirty="0" err="1"/>
              <a:t>mnogih</a:t>
            </a:r>
            <a:r>
              <a:rPr lang="en-US" dirty="0"/>
              <a:t> </a:t>
            </a:r>
            <a:r>
              <a:rPr lang="en-US" dirty="0" err="1"/>
              <a:t>hormona</a:t>
            </a:r>
            <a:r>
              <a:rPr lang="en-US" dirty="0" smtClean="0"/>
              <a:t>.</a:t>
            </a:r>
            <a:endParaRPr lang="sr-Cyrl-RS" dirty="0" smtClean="0"/>
          </a:p>
          <a:p>
            <a:r>
              <a:rPr lang="en-US" dirty="0" smtClean="0"/>
              <a:t>U </a:t>
            </a:r>
            <a:r>
              <a:rPr lang="en-US" dirty="0" err="1"/>
              <a:t>početnim</a:t>
            </a:r>
            <a:r>
              <a:rPr lang="en-US" dirty="0"/>
              <a:t> </a:t>
            </a:r>
            <a:r>
              <a:rPr lang="en-US" dirty="0" err="1"/>
              <a:t>stadijumima</a:t>
            </a:r>
            <a:r>
              <a:rPr lang="en-US" dirty="0"/>
              <a:t>, </a:t>
            </a:r>
            <a:r>
              <a:rPr lang="en-US" dirty="0" err="1"/>
              <a:t>prisutni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od </a:t>
            </a:r>
            <a:r>
              <a:rPr lang="en-US" dirty="0" err="1"/>
              <a:t>simptoma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znakova</a:t>
            </a:r>
            <a:r>
              <a:rPr lang="en-US" dirty="0"/>
              <a:t>. </a:t>
            </a:r>
            <a:endParaRPr lang="sr-Cyrl-RS" dirty="0" smtClean="0"/>
          </a:p>
          <a:p>
            <a:r>
              <a:rPr lang="en-US" dirty="0" err="1" smtClean="0"/>
              <a:t>Stanje</a:t>
            </a:r>
            <a:r>
              <a:rPr lang="en-US" dirty="0" smtClean="0"/>
              <a:t> </a:t>
            </a:r>
            <a:r>
              <a:rPr lang="en-US" dirty="0"/>
              <a:t>ne mora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očigledno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bubrežna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ne </a:t>
            </a:r>
            <a:r>
              <a:rPr lang="en-US" dirty="0" err="1"/>
              <a:t>postane</a:t>
            </a:r>
            <a:r>
              <a:rPr lang="en-US" dirty="0"/>
              <a:t> </a:t>
            </a:r>
            <a:r>
              <a:rPr lang="en-US" dirty="0" err="1"/>
              <a:t>ozbiljno</a:t>
            </a:r>
            <a:r>
              <a:rPr lang="en-US" dirty="0"/>
              <a:t> </a:t>
            </a:r>
            <a:r>
              <a:rPr lang="en-US" dirty="0" err="1" smtClean="0"/>
              <a:t>poremećena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4" name="Picture 2" descr="Šta je to HRONIČNA bubrežna slabost ili hronična bubrežna insuficijencija |  Dijali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84" y="3458281"/>
            <a:ext cx="3359516" cy="33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1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14081"/>
            <a:ext cx="8508023" cy="1325563"/>
          </a:xfrm>
        </p:spPr>
        <p:txBody>
          <a:bodyPr>
            <a:normAutofit/>
          </a:bodyPr>
          <a:lstStyle/>
          <a:p>
            <a:pPr algn="ctr"/>
            <a:r>
              <a:rPr lang="sr-Latn-RS" sz="3600" b="1" dirty="0" err="1" smtClean="0">
                <a:latin typeface="+mn-lt"/>
              </a:rPr>
              <a:t>U</a:t>
            </a:r>
            <a:r>
              <a:rPr lang="en-US" sz="3600" b="1" dirty="0" err="1" smtClean="0">
                <a:latin typeface="+mn-lt"/>
              </a:rPr>
              <a:t>zroci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nastanka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hronične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bubrežne</a:t>
            </a:r>
            <a:r>
              <a:rPr lang="en-US" sz="3600" b="1" dirty="0">
                <a:latin typeface="+mn-lt"/>
              </a:rPr>
              <a:t> </a:t>
            </a:r>
            <a:r>
              <a:rPr lang="sr-Latn-RS" sz="3600" b="1" dirty="0" smtClean="0">
                <a:latin typeface="+mn-lt"/>
              </a:rPr>
              <a:t>insuficijencije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11" y="1719630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Hroničnu</a:t>
            </a:r>
            <a:r>
              <a:rPr lang="en-US" dirty="0"/>
              <a:t> </a:t>
            </a:r>
            <a:r>
              <a:rPr lang="en-US" dirty="0" err="1"/>
              <a:t>bubrežnu</a:t>
            </a:r>
            <a:r>
              <a:rPr lang="en-US" dirty="0"/>
              <a:t> </a:t>
            </a:r>
            <a:r>
              <a:rPr lang="en-US" dirty="0" err="1"/>
              <a:t>slabost</a:t>
            </a:r>
            <a:r>
              <a:rPr lang="en-US" dirty="0"/>
              <a:t> uzrokuju </a:t>
            </a:r>
            <a:r>
              <a:rPr lang="en-US" dirty="0" err="1"/>
              <a:t>brojna</a:t>
            </a:r>
            <a:r>
              <a:rPr lang="en-US" dirty="0"/>
              <a:t> </a:t>
            </a:r>
            <a:r>
              <a:rPr lang="en-US" dirty="0" err="1"/>
              <a:t>oboljenja</a:t>
            </a:r>
            <a:r>
              <a:rPr lang="en-US" dirty="0"/>
              <a:t> </a:t>
            </a:r>
            <a:r>
              <a:rPr lang="en-US" dirty="0" err="1" smtClean="0"/>
              <a:t>uključujući</a:t>
            </a:r>
            <a:r>
              <a:rPr lang="sr-Latn-RS" dirty="0" smtClean="0"/>
              <a:t>:</a:t>
            </a:r>
          </a:p>
          <a:p>
            <a:r>
              <a:rPr lang="en-US" dirty="0" err="1" smtClean="0"/>
              <a:t>različite</a:t>
            </a:r>
            <a:r>
              <a:rPr lang="en-US" dirty="0" smtClean="0"/>
              <a:t> </a:t>
            </a:r>
            <a:r>
              <a:rPr lang="en-US" dirty="0" err="1"/>
              <a:t>upalne</a:t>
            </a:r>
            <a:r>
              <a:rPr lang="en-US" dirty="0"/>
              <a:t> (</a:t>
            </a:r>
            <a:r>
              <a:rPr lang="en-US" dirty="0" err="1"/>
              <a:t>glomerulonefritisi</a:t>
            </a:r>
            <a:r>
              <a:rPr lang="en-US" dirty="0"/>
              <a:t>, </a:t>
            </a:r>
            <a:r>
              <a:rPr lang="en-US" dirty="0" err="1"/>
              <a:t>pijelonefritisi</a:t>
            </a:r>
            <a:r>
              <a:rPr lang="en-US" dirty="0"/>
              <a:t>, </a:t>
            </a:r>
            <a:r>
              <a:rPr lang="en-US" dirty="0" err="1"/>
              <a:t>intersticijski</a:t>
            </a:r>
            <a:r>
              <a:rPr lang="en-US" dirty="0"/>
              <a:t> </a:t>
            </a:r>
            <a:r>
              <a:rPr lang="en-US" dirty="0" err="1"/>
              <a:t>nefritisi</a:t>
            </a:r>
            <a:r>
              <a:rPr lang="en-US" dirty="0"/>
              <a:t>), </a:t>
            </a:r>
            <a:endParaRPr lang="sr-Latn-RS" dirty="0" smtClean="0"/>
          </a:p>
          <a:p>
            <a:r>
              <a:rPr lang="en-US" dirty="0" err="1" smtClean="0"/>
              <a:t>metaboličke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šečerna</a:t>
            </a:r>
            <a:r>
              <a:rPr lang="en-US" dirty="0"/>
              <a:t> </a:t>
            </a:r>
            <a:r>
              <a:rPr lang="en-US" dirty="0" err="1"/>
              <a:t>bolest</a:t>
            </a:r>
            <a:r>
              <a:rPr lang="en-US" dirty="0"/>
              <a:t>, </a:t>
            </a:r>
            <a:r>
              <a:rPr lang="en-US" dirty="0" err="1"/>
              <a:t>giht</a:t>
            </a:r>
            <a:r>
              <a:rPr lang="en-US" dirty="0"/>
              <a:t>), </a:t>
            </a:r>
            <a:endParaRPr lang="sr-Latn-RS" dirty="0" smtClean="0"/>
          </a:p>
          <a:p>
            <a:r>
              <a:rPr lang="en-US" dirty="0" err="1" smtClean="0"/>
              <a:t>nasledne</a:t>
            </a:r>
            <a:r>
              <a:rPr lang="en-US" dirty="0" smtClean="0"/>
              <a:t> </a:t>
            </a:r>
            <a:r>
              <a:rPr lang="en-US" dirty="0" err="1"/>
              <a:t>bolesti</a:t>
            </a:r>
            <a:r>
              <a:rPr lang="en-US" dirty="0"/>
              <a:t> (</a:t>
            </a:r>
            <a:r>
              <a:rPr lang="en-US" dirty="0" err="1"/>
              <a:t>policistična</a:t>
            </a:r>
            <a:r>
              <a:rPr lang="en-US" dirty="0"/>
              <a:t> </a:t>
            </a:r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 smtClean="0"/>
              <a:t>bubrega</a:t>
            </a:r>
            <a:r>
              <a:rPr lang="sr-Latn-RS" dirty="0" smtClean="0"/>
              <a:t>-4%</a:t>
            </a:r>
            <a:r>
              <a:rPr lang="en-US" dirty="0" smtClean="0"/>
              <a:t>) </a:t>
            </a:r>
            <a:endParaRPr lang="sr-Latn-RS" dirty="0" smtClean="0"/>
          </a:p>
          <a:p>
            <a:r>
              <a:rPr lang="en-US" dirty="0" err="1" smtClean="0"/>
              <a:t>sistemske</a:t>
            </a:r>
            <a:r>
              <a:rPr lang="en-US" dirty="0" smtClean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vezivnog</a:t>
            </a:r>
            <a:r>
              <a:rPr lang="en-US" dirty="0"/>
              <a:t> </a:t>
            </a:r>
            <a:r>
              <a:rPr lang="en-US" dirty="0" err="1"/>
              <a:t>tkiva</a:t>
            </a:r>
            <a:r>
              <a:rPr lang="en-US" dirty="0"/>
              <a:t> (lupus, </a:t>
            </a:r>
            <a:r>
              <a:rPr lang="en-US" dirty="0" err="1"/>
              <a:t>vaskulitisi</a:t>
            </a:r>
            <a:r>
              <a:rPr lang="en-US" dirty="0"/>
              <a:t>), </a:t>
            </a:r>
            <a:endParaRPr lang="sr-Latn-RS" dirty="0" smtClean="0"/>
          </a:p>
          <a:p>
            <a:r>
              <a:rPr lang="en-US" dirty="0" err="1" smtClean="0"/>
              <a:t>kalkuloza</a:t>
            </a:r>
            <a:r>
              <a:rPr lang="en-US" dirty="0" smtClean="0"/>
              <a:t> </a:t>
            </a:r>
            <a:r>
              <a:rPr lang="en-US" dirty="0" err="1"/>
              <a:t>bubrega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mokraćnog</a:t>
            </a:r>
            <a:r>
              <a:rPr lang="en-US" dirty="0"/>
              <a:t> </a:t>
            </a:r>
            <a:r>
              <a:rPr lang="en-US" dirty="0" err="1"/>
              <a:t>trakta</a:t>
            </a:r>
            <a:r>
              <a:rPr lang="en-US" dirty="0"/>
              <a:t>, </a:t>
            </a:r>
            <a:endParaRPr lang="sr-Latn-RS" dirty="0" smtClean="0"/>
          </a:p>
          <a:p>
            <a:r>
              <a:rPr lang="en-US" dirty="0" err="1" smtClean="0"/>
              <a:t>hematološke</a:t>
            </a:r>
            <a:r>
              <a:rPr lang="en-US" dirty="0" smtClean="0"/>
              <a:t> </a:t>
            </a:r>
            <a:r>
              <a:rPr lang="en-US" dirty="0" err="1"/>
              <a:t>bolesti</a:t>
            </a:r>
            <a:r>
              <a:rPr lang="en-US" dirty="0"/>
              <a:t>, </a:t>
            </a:r>
            <a:endParaRPr lang="sr-Latn-RS" dirty="0" smtClean="0"/>
          </a:p>
          <a:p>
            <a:r>
              <a:rPr lang="en-US" dirty="0" err="1" smtClean="0"/>
              <a:t>kongenitalne</a:t>
            </a:r>
            <a:r>
              <a:rPr lang="en-US" dirty="0" smtClean="0"/>
              <a:t> </a:t>
            </a:r>
            <a:r>
              <a:rPr lang="en-US" dirty="0" err="1"/>
              <a:t>anomalije</a:t>
            </a:r>
            <a:r>
              <a:rPr lang="en-US" dirty="0"/>
              <a:t> </a:t>
            </a:r>
            <a:r>
              <a:rPr lang="en-US" dirty="0" err="1"/>
              <a:t>urinarnog</a:t>
            </a:r>
            <a:r>
              <a:rPr lang="en-US" dirty="0"/>
              <a:t> </a:t>
            </a:r>
            <a:r>
              <a:rPr lang="en-US" dirty="0" err="1"/>
              <a:t>trakta</a:t>
            </a:r>
            <a:r>
              <a:rPr lang="en-US" dirty="0"/>
              <a:t>, </a:t>
            </a:r>
            <a:endParaRPr lang="sr-Latn-RS" dirty="0" smtClean="0"/>
          </a:p>
          <a:p>
            <a:r>
              <a:rPr lang="en-US" dirty="0" err="1" smtClean="0"/>
              <a:t>Balkanska</a:t>
            </a:r>
            <a:r>
              <a:rPr lang="en-US" dirty="0" smtClean="0"/>
              <a:t> </a:t>
            </a:r>
            <a:r>
              <a:rPr lang="en-US" dirty="0" err="1"/>
              <a:t>endemska</a:t>
            </a:r>
            <a:r>
              <a:rPr lang="en-US" dirty="0"/>
              <a:t> </a:t>
            </a:r>
            <a:r>
              <a:rPr lang="en-US" dirty="0" err="1"/>
              <a:t>nefropatija</a:t>
            </a:r>
            <a:r>
              <a:rPr lang="en-US" dirty="0"/>
              <a:t> I dr. </a:t>
            </a:r>
            <a:endParaRPr lang="sr-Latn-RS" dirty="0" smtClean="0"/>
          </a:p>
          <a:p>
            <a:r>
              <a:rPr lang="en-US" dirty="0" err="1" smtClean="0"/>
              <a:t>Ipak</a:t>
            </a:r>
            <a:r>
              <a:rPr lang="en-US" dirty="0"/>
              <a:t>,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hroničnu</a:t>
            </a:r>
            <a:r>
              <a:rPr lang="en-US" dirty="0"/>
              <a:t> </a:t>
            </a:r>
            <a:r>
              <a:rPr lang="en-US" dirty="0" err="1"/>
              <a:t>bubrežnu</a:t>
            </a:r>
            <a:r>
              <a:rPr lang="en-US" dirty="0"/>
              <a:t> </a:t>
            </a:r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/>
              <a:t>najčešče</a:t>
            </a:r>
            <a:r>
              <a:rPr lang="en-US" dirty="0"/>
              <a:t> </a:t>
            </a:r>
            <a:r>
              <a:rPr lang="en-US" dirty="0" smtClean="0"/>
              <a:t>uzrokuju</a:t>
            </a:r>
            <a:r>
              <a:rPr lang="sr-Latn-RS" dirty="0" smtClean="0"/>
              <a:t> </a:t>
            </a:r>
            <a:r>
              <a:rPr lang="en-US" dirty="0" smtClean="0"/>
              <a:t>dijabetes </a:t>
            </a:r>
            <a:r>
              <a:rPr lang="en-US" dirty="0" err="1" smtClean="0"/>
              <a:t>melitus</a:t>
            </a:r>
            <a:r>
              <a:rPr lang="sr-Latn-RS" dirty="0" smtClean="0"/>
              <a:t> (46%) i</a:t>
            </a:r>
            <a:r>
              <a:rPr lang="en-US" dirty="0" smtClean="0"/>
              <a:t> </a:t>
            </a:r>
            <a:r>
              <a:rPr lang="en-US" dirty="0" err="1"/>
              <a:t>povišen</a:t>
            </a:r>
            <a:r>
              <a:rPr lang="en-US" dirty="0"/>
              <a:t> </a:t>
            </a:r>
            <a:r>
              <a:rPr lang="en-US" dirty="0" err="1"/>
              <a:t>krvni</a:t>
            </a:r>
            <a:r>
              <a:rPr lang="en-US" dirty="0"/>
              <a:t> </a:t>
            </a:r>
            <a:r>
              <a:rPr lang="en-US" dirty="0" err="1" smtClean="0"/>
              <a:t>pritisak</a:t>
            </a:r>
            <a:r>
              <a:rPr lang="sr-Latn-RS" dirty="0" smtClean="0"/>
              <a:t> (28%), glomerulonefritisi (7%)</a:t>
            </a:r>
            <a:r>
              <a:rPr lang="en-US" dirty="0" smtClean="0"/>
              <a:t>, </a:t>
            </a:r>
            <a:r>
              <a:rPr lang="en-US" dirty="0" err="1"/>
              <a:t>posebno</a:t>
            </a:r>
            <a:r>
              <a:rPr lang="en-US" dirty="0"/>
              <a:t> u </a:t>
            </a:r>
            <a:r>
              <a:rPr lang="en-US" dirty="0" err="1"/>
              <a:t>razvijenim</a:t>
            </a:r>
            <a:r>
              <a:rPr lang="en-US" dirty="0"/>
              <a:t> </a:t>
            </a:r>
            <a:r>
              <a:rPr lang="en-US" dirty="0" err="1"/>
              <a:t>zemljama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028" name="Picture 4" descr="Šta je to HRONIČNA bubrežna slabost ili hronična bubrežn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793" y="2303583"/>
            <a:ext cx="3974122" cy="233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7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609599"/>
            <a:ext cx="8851971" cy="1087315"/>
          </a:xfrm>
        </p:spPr>
        <p:txBody>
          <a:bodyPr>
            <a:normAutofit fontScale="90000"/>
          </a:bodyPr>
          <a:lstStyle/>
          <a:p>
            <a:r>
              <a:rPr lang="en-US" dirty="0"/>
              <a:t>Hronična </a:t>
            </a:r>
            <a:r>
              <a:rPr lang="en-US" dirty="0" err="1"/>
              <a:t>bubrežna</a:t>
            </a:r>
            <a:r>
              <a:rPr lang="en-US" dirty="0"/>
              <a:t> </a:t>
            </a:r>
            <a:r>
              <a:rPr lang="en-US" dirty="0" err="1" smtClean="0"/>
              <a:t>insuficijencija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-</a:t>
            </a:r>
            <a:r>
              <a:rPr lang="en-US" dirty="0" smtClean="0">
                <a:solidFill>
                  <a:srgbClr val="92D050"/>
                </a:solidFill>
              </a:rPr>
              <a:t> faktori </a:t>
            </a:r>
            <a:r>
              <a:rPr lang="en-US" dirty="0" err="1">
                <a:solidFill>
                  <a:srgbClr val="92D050"/>
                </a:solidFill>
              </a:rPr>
              <a:t>rizika</a:t>
            </a:r>
            <a:r>
              <a:rPr lang="en-US" dirty="0">
                <a:solidFill>
                  <a:srgbClr val="92D050"/>
                </a:solidFill>
              </a:rPr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833" y="2114775"/>
            <a:ext cx="4793229" cy="3304117"/>
          </a:xfrm>
        </p:spPr>
        <p:txBody>
          <a:bodyPr/>
          <a:lstStyle/>
          <a:p>
            <a:r>
              <a:rPr lang="en-US" dirty="0" err="1"/>
              <a:t>Glavni</a:t>
            </a:r>
            <a:r>
              <a:rPr lang="en-US" dirty="0"/>
              <a:t> faktori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progresiju</a:t>
            </a:r>
            <a:r>
              <a:rPr lang="sr-Latn-RS" dirty="0" smtClean="0"/>
              <a:t> HBI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◦ hipertenzija</a:t>
            </a:r>
          </a:p>
          <a:p>
            <a:r>
              <a:rPr lang="en-US" dirty="0"/>
              <a:t>◦ </a:t>
            </a:r>
            <a:r>
              <a:rPr lang="en-US" dirty="0" err="1"/>
              <a:t>hiperlipidemija</a:t>
            </a:r>
            <a:endParaRPr lang="en-US" dirty="0"/>
          </a:p>
          <a:p>
            <a:r>
              <a:rPr lang="en-US" dirty="0"/>
              <a:t>◦ </a:t>
            </a:r>
            <a:r>
              <a:rPr lang="en-US" dirty="0" err="1"/>
              <a:t>hiperglikemija</a:t>
            </a:r>
            <a:endParaRPr lang="en-US" dirty="0"/>
          </a:p>
          <a:p>
            <a:r>
              <a:rPr lang="en-US" dirty="0"/>
              <a:t>◦ </a:t>
            </a:r>
            <a:r>
              <a:rPr lang="en-US" dirty="0" err="1"/>
              <a:t>anemija</a:t>
            </a:r>
            <a:endParaRPr lang="en-US" dirty="0"/>
          </a:p>
          <a:p>
            <a:r>
              <a:rPr lang="en-US" dirty="0"/>
              <a:t>◦ </a:t>
            </a:r>
            <a:r>
              <a:rPr lang="en-US" dirty="0" err="1"/>
              <a:t>infekcija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6330" y="6410370"/>
            <a:ext cx="6297612" cy="365125"/>
          </a:xfrm>
        </p:spPr>
        <p:txBody>
          <a:bodyPr/>
          <a:lstStyle/>
          <a:p>
            <a:r>
              <a:rPr lang="sv-SE" dirty="0" smtClean="0"/>
              <a:t>Prim dr Snežana Janković, Dani OM 2024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42" y="619853"/>
            <a:ext cx="2600688" cy="23815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909" y="3077716"/>
            <a:ext cx="1419423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6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842" y="348363"/>
            <a:ext cx="8482694" cy="783897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000" dirty="0"/>
              <a:t>Populacije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povećanim</a:t>
            </a:r>
            <a:r>
              <a:rPr lang="en-US" sz="2000" dirty="0"/>
              <a:t> </a:t>
            </a:r>
            <a:r>
              <a:rPr lang="en-US" sz="2000" dirty="0" err="1"/>
              <a:t>rizikom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hroničnu</a:t>
            </a:r>
            <a:r>
              <a:rPr lang="en-US" sz="2000" dirty="0"/>
              <a:t> </a:t>
            </a:r>
            <a:r>
              <a:rPr lang="en-US" sz="2000" dirty="0" err="1"/>
              <a:t>bubrežnu</a:t>
            </a:r>
            <a:r>
              <a:rPr lang="en-US" sz="2000" dirty="0"/>
              <a:t> </a:t>
            </a:r>
            <a:r>
              <a:rPr lang="en-US" sz="2000" dirty="0" err="1"/>
              <a:t>bolest</a:t>
            </a:r>
            <a:r>
              <a:rPr lang="en-US" sz="20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799" y="1101975"/>
            <a:ext cx="6344535" cy="17528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25744" y="3168152"/>
            <a:ext cx="6948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92D050"/>
                </a:solidFill>
              </a:rPr>
              <a:t>Podela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i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definicija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faktora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rizika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za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hroničnu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bubrežnu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bolest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0784" y="6581001"/>
            <a:ext cx="93462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RS" sz="1200" dirty="0" smtClean="0"/>
              <a:t>Nacionalni vodič za prevenciju, dijagnostikovanje i lečenje hronične bolesti bubrega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377" y="3608432"/>
            <a:ext cx="6363588" cy="230537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6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Simptomi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znaci</a:t>
            </a:r>
            <a:r>
              <a:rPr lang="en-US" dirty="0"/>
              <a:t> </a:t>
            </a:r>
            <a:r>
              <a:rPr lang="en-US" dirty="0" err="1"/>
              <a:t>hronične</a:t>
            </a:r>
            <a:r>
              <a:rPr lang="en-US" dirty="0"/>
              <a:t> </a:t>
            </a:r>
            <a:r>
              <a:rPr lang="en-US" dirty="0" err="1"/>
              <a:t>bubrežne</a:t>
            </a:r>
            <a:r>
              <a:rPr lang="en-US" dirty="0"/>
              <a:t> </a:t>
            </a:r>
            <a:r>
              <a:rPr lang="en-US" dirty="0" err="1" smtClean="0"/>
              <a:t>bolesti</a:t>
            </a:r>
            <a:r>
              <a:rPr lang="sr-Latn-RS" dirty="0" smtClean="0"/>
              <a:t>/</a:t>
            </a:r>
            <a:r>
              <a:rPr lang="en-US" dirty="0" err="1" smtClean="0"/>
              <a:t>slabosti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570" y="2095075"/>
            <a:ext cx="6180514" cy="3881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9093" y="6581001"/>
            <a:ext cx="93462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RS" sz="1200" dirty="0" smtClean="0"/>
              <a:t>Nacionalni vodič za prevenciju, dijagnostikovanje i lečenje hronične bolesti bubrega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149" y="6416326"/>
            <a:ext cx="6297612" cy="365125"/>
          </a:xfrm>
        </p:spPr>
        <p:txBody>
          <a:bodyPr/>
          <a:lstStyle/>
          <a:p>
            <a:r>
              <a:rPr lang="sv-SE" smtClean="0"/>
              <a:t>Prim dr Snežana Janković, Dani OM 2024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7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STADIJUMI HBI</a:t>
            </a:r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24354"/>
            <a:ext cx="10946422" cy="52841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Stage 1*: GFR &gt;= 90 mL/min/1.73 m2 </a:t>
            </a:r>
            <a:endParaRPr lang="sr-Latn-RS" dirty="0" smtClean="0"/>
          </a:p>
          <a:p>
            <a:r>
              <a:rPr lang="en-US" dirty="0" smtClean="0"/>
              <a:t>Stage 2*: GFR 60-89 </a:t>
            </a:r>
            <a:endParaRPr lang="sr-Latn-RS" dirty="0" smtClean="0"/>
          </a:p>
          <a:p>
            <a:r>
              <a:rPr lang="en-US" dirty="0" smtClean="0"/>
              <a:t>Stage 3a: GFR 45-59 </a:t>
            </a:r>
            <a:endParaRPr lang="sr-Latn-RS" dirty="0" smtClean="0"/>
          </a:p>
          <a:p>
            <a:r>
              <a:rPr lang="en-US" dirty="0" smtClean="0"/>
              <a:t>Stage 3b: GFR 30-44  </a:t>
            </a:r>
            <a:endParaRPr lang="sr-Latn-RS" dirty="0" smtClean="0"/>
          </a:p>
          <a:p>
            <a:r>
              <a:rPr lang="en-US" dirty="0" smtClean="0"/>
              <a:t>Stage 4: GFR 15-29 </a:t>
            </a:r>
            <a:endParaRPr lang="sr-Latn-RS" dirty="0" smtClean="0"/>
          </a:p>
          <a:p>
            <a:r>
              <a:rPr lang="en-US" dirty="0" smtClean="0"/>
              <a:t>Stage 5: GFR &lt; 15</a:t>
            </a: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 algn="r">
              <a:buNone/>
            </a:pPr>
            <a:endParaRPr lang="sr-Latn-RS" sz="1600" dirty="0" smtClean="0"/>
          </a:p>
          <a:p>
            <a:pPr marL="0" indent="0" algn="r">
              <a:buNone/>
            </a:pPr>
            <a:endParaRPr lang="sr-Latn-RS" sz="1600" dirty="0"/>
          </a:p>
          <a:p>
            <a:pPr marL="0" indent="0" algn="r">
              <a:buNone/>
            </a:pPr>
            <a:endParaRPr lang="sr-Latn-RS" sz="1600" dirty="0" smtClean="0"/>
          </a:p>
          <a:p>
            <a:pPr marL="0" indent="0" algn="r">
              <a:buNone/>
            </a:pPr>
            <a:r>
              <a:rPr lang="en-US" sz="1600" dirty="0" smtClean="0"/>
              <a:t>Am J Kidney Dis 2002; 39 (S2): S1-246</a:t>
            </a:r>
            <a:endParaRPr lang="sr-Latn-RS" sz="1600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44" y="2125723"/>
            <a:ext cx="5929674" cy="388143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406487"/>
            <a:ext cx="6297612" cy="365125"/>
          </a:xfrm>
        </p:spPr>
        <p:txBody>
          <a:bodyPr/>
          <a:lstStyle/>
          <a:p>
            <a:r>
              <a:rPr lang="sv-SE" dirty="0" smtClean="0"/>
              <a:t>Prim dr Snežana Janković, Dani OM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6973-E07F-4788-B375-B195D027FA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848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608</TotalTime>
  <Words>2566</Words>
  <Application>Microsoft Office PowerPoint</Application>
  <PresentationFormat>Widescreen</PresentationFormat>
  <Paragraphs>340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Trebuchet MS</vt:lpstr>
      <vt:lpstr>Wingdings 3</vt:lpstr>
      <vt:lpstr>Facet</vt:lpstr>
      <vt:lpstr>Улога лекара опште медицине у превенцији, раном откривању и дијагностиковању хроничне болести бубрега  </vt:lpstr>
      <vt:lpstr>DEFINICIJA HRONIČNE BUBREŽNE BOLESTI</vt:lpstr>
      <vt:lpstr>PowerPoint Presentation</vt:lpstr>
      <vt:lpstr>Hronična bubrežna insuficijencija </vt:lpstr>
      <vt:lpstr>Uzroci nastanka hronične bubrežne insuficijencije</vt:lpstr>
      <vt:lpstr>Hronična bubrežna insuficijencija - faktori rizika </vt:lpstr>
      <vt:lpstr> Populacije sa povećanim rizikom za hroničnu bubrežnu bolest </vt:lpstr>
      <vt:lpstr>Simptomi i znaci hronične bubrežne bolesti/slabosti</vt:lpstr>
      <vt:lpstr>STADIJUMI HBI </vt:lpstr>
      <vt:lpstr>Hronična bubrežna insuficijencija -kliničke manifestacije</vt:lpstr>
      <vt:lpstr>METABOLIČKE PROMENE U HBI</vt:lpstr>
      <vt:lpstr>DIJAGNOSTIKA HBI</vt:lpstr>
      <vt:lpstr>Dijagnoza HBI-preporuke</vt:lpstr>
      <vt:lpstr>HRONIČNA BOLEST BUBREGA-HBB MERE PREVENCIJE</vt:lpstr>
      <vt:lpstr>Mere prevencije nastanka i napredovanja HBB</vt:lpstr>
      <vt:lpstr>Mere prevencije nastanka i napredovanja HBB     populacija sa povećanim rizikom</vt:lpstr>
      <vt:lpstr>Mere prevencije nastanka i napredovanja HBB      • postizanje i održavanje ciljnih vrednosti krvnog pritiska           • primena ACEi i/ili ARB</vt:lpstr>
      <vt:lpstr>Preporuke o načinu života bolesnika sa hroničnom bubrežnom bolešću </vt:lpstr>
      <vt:lpstr>Mere za usporavanje progresije hronične bolesti bubrega -sekundarna prevencija-</vt:lpstr>
      <vt:lpstr>Mere za usporavanje progresije hronične bolesti bubrega -sekundarna prevencija-</vt:lpstr>
      <vt:lpstr>Mere za usporavanje progresije hronične bolesti bubrega -sekundarna prevencija-</vt:lpstr>
      <vt:lpstr>Mere za usporavanje progresije hronične bolesti bubrega -sekundarna prevencija-</vt:lpstr>
      <vt:lpstr>Mere za usporavanje progresije hronične bolesti bubrega -sekundarna prevencija-</vt:lpstr>
      <vt:lpstr>Mere za usporavanje progresije hronične bolesti bubrega -sekundarna prevencija-</vt:lpstr>
      <vt:lpstr>Mere za usporavanje progresije hronične bolesti bubrega -sekundarna prevencija-</vt:lpstr>
      <vt:lpstr>Mere za usporavanje progresije hronične bolesti bubrega -sekundarna prevencija-</vt:lpstr>
      <vt:lpstr>PowerPoint Presentation</vt:lpstr>
      <vt:lpstr>Zablude i činjenice o bolestima bubrega-vežba</vt:lpstr>
      <vt:lpstr>1. Mere prevencije za zdrave osobe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Улога лекара опште медицине у превенцији, раном откривању и дијагностиковању хроничне болести бубрега.  </dc:title>
  <dc:creator>Microsoft account</dc:creator>
  <cp:lastModifiedBy>Microsoft account</cp:lastModifiedBy>
  <cp:revision>63</cp:revision>
  <dcterms:created xsi:type="dcterms:W3CDTF">2023-12-28T10:53:46Z</dcterms:created>
  <dcterms:modified xsi:type="dcterms:W3CDTF">2024-03-14T18:11:00Z</dcterms:modified>
</cp:coreProperties>
</file>