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59" r:id="rId6"/>
    <p:sldId id="261" r:id="rId7"/>
    <p:sldId id="264" r:id="rId8"/>
    <p:sldId id="258" r:id="rId9"/>
    <p:sldId id="266" r:id="rId10"/>
    <p:sldId id="267" r:id="rId11"/>
    <p:sldId id="268" r:id="rId12"/>
    <p:sldId id="269"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risnik" initials="K" lastIdx="1" clrIdx="0">
    <p:extLst>
      <p:ext uri="{19B8F6BF-5375-455C-9EA6-DF929625EA0E}">
        <p15:presenceInfo xmlns:p15="http://schemas.microsoft.com/office/powerpoint/2012/main" userId="Korisni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6" d="100"/>
          <a:sy n="66" d="100"/>
        </p:scale>
        <p:origin x="72"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12-31T14:22:19.660" idx="1">
    <p:pos x="6011" y="3435"/>
    <p:text/>
    <p:extLst>
      <p:ext uri="{C676402C-5697-4E1C-873F-D02D1690AC5C}">
        <p15:threadingInfo xmlns:p15="http://schemas.microsoft.com/office/powerpoint/2012/main" timeZoneBias="-6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E42F63-7E84-44A7-ACAB-EEDFB1D8C11F}" type="datetimeFigureOut">
              <a:rPr lang="en-US" smtClean="0"/>
              <a:t>3/14/2024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384161-3F8E-4D9F-A08B-7B8CA566346D}" type="slidenum">
              <a:rPr lang="en-US" smtClean="0"/>
              <a:t>‹#›</a:t>
            </a:fld>
            <a:endParaRPr lang="en-US"/>
          </a:p>
        </p:txBody>
      </p:sp>
    </p:spTree>
    <p:extLst>
      <p:ext uri="{BB962C8B-B14F-4D97-AF65-F5344CB8AC3E}">
        <p14:creationId xmlns:p14="http://schemas.microsoft.com/office/powerpoint/2010/main" val="3644987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E42F63-7E84-44A7-ACAB-EEDFB1D8C11F}" type="datetimeFigureOut">
              <a:rPr lang="en-US" smtClean="0"/>
              <a:t>3/14/2024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384161-3F8E-4D9F-A08B-7B8CA566346D}" type="slidenum">
              <a:rPr lang="en-US" smtClean="0"/>
              <a:t>‹#›</a:t>
            </a:fld>
            <a:endParaRPr lang="en-US"/>
          </a:p>
        </p:txBody>
      </p:sp>
    </p:spTree>
    <p:extLst>
      <p:ext uri="{BB962C8B-B14F-4D97-AF65-F5344CB8AC3E}">
        <p14:creationId xmlns:p14="http://schemas.microsoft.com/office/powerpoint/2010/main" val="1869386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E42F63-7E84-44A7-ACAB-EEDFB1D8C11F}" type="datetimeFigureOut">
              <a:rPr lang="en-US" smtClean="0"/>
              <a:t>3/14/2024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384161-3F8E-4D9F-A08B-7B8CA566346D}" type="slidenum">
              <a:rPr lang="en-US" smtClean="0"/>
              <a:t>‹#›</a:t>
            </a:fld>
            <a:endParaRPr lang="en-US"/>
          </a:p>
        </p:txBody>
      </p:sp>
    </p:spTree>
    <p:extLst>
      <p:ext uri="{BB962C8B-B14F-4D97-AF65-F5344CB8AC3E}">
        <p14:creationId xmlns:p14="http://schemas.microsoft.com/office/powerpoint/2010/main" val="1229664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E42F63-7E84-44A7-ACAB-EEDFB1D8C11F}" type="datetimeFigureOut">
              <a:rPr lang="en-US" smtClean="0"/>
              <a:t>3/14/2024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384161-3F8E-4D9F-A08B-7B8CA566346D}" type="slidenum">
              <a:rPr lang="en-US" smtClean="0"/>
              <a:t>‹#›</a:t>
            </a:fld>
            <a:endParaRPr lang="en-US"/>
          </a:p>
        </p:txBody>
      </p:sp>
    </p:spTree>
    <p:extLst>
      <p:ext uri="{BB962C8B-B14F-4D97-AF65-F5344CB8AC3E}">
        <p14:creationId xmlns:p14="http://schemas.microsoft.com/office/powerpoint/2010/main" val="1448679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5E42F63-7E84-44A7-ACAB-EEDFB1D8C11F}" type="datetimeFigureOut">
              <a:rPr lang="en-US" smtClean="0"/>
              <a:t>3/14/2024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384161-3F8E-4D9F-A08B-7B8CA566346D}" type="slidenum">
              <a:rPr lang="en-US" smtClean="0"/>
              <a:t>‹#›</a:t>
            </a:fld>
            <a:endParaRPr lang="en-US"/>
          </a:p>
        </p:txBody>
      </p:sp>
    </p:spTree>
    <p:extLst>
      <p:ext uri="{BB962C8B-B14F-4D97-AF65-F5344CB8AC3E}">
        <p14:creationId xmlns:p14="http://schemas.microsoft.com/office/powerpoint/2010/main" val="3733289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E42F63-7E84-44A7-ACAB-EEDFB1D8C11F}" type="datetimeFigureOut">
              <a:rPr lang="en-US" smtClean="0"/>
              <a:t>3/14/2024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384161-3F8E-4D9F-A08B-7B8CA566346D}" type="slidenum">
              <a:rPr lang="en-US" smtClean="0"/>
              <a:t>‹#›</a:t>
            </a:fld>
            <a:endParaRPr lang="en-US"/>
          </a:p>
        </p:txBody>
      </p:sp>
    </p:spTree>
    <p:extLst>
      <p:ext uri="{BB962C8B-B14F-4D97-AF65-F5344CB8AC3E}">
        <p14:creationId xmlns:p14="http://schemas.microsoft.com/office/powerpoint/2010/main" val="3171502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E42F63-7E84-44A7-ACAB-EEDFB1D8C11F}" type="datetimeFigureOut">
              <a:rPr lang="en-US" smtClean="0"/>
              <a:t>3/14/2024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384161-3F8E-4D9F-A08B-7B8CA566346D}" type="slidenum">
              <a:rPr lang="en-US" smtClean="0"/>
              <a:t>‹#›</a:t>
            </a:fld>
            <a:endParaRPr lang="en-US"/>
          </a:p>
        </p:txBody>
      </p:sp>
    </p:spTree>
    <p:extLst>
      <p:ext uri="{BB962C8B-B14F-4D97-AF65-F5344CB8AC3E}">
        <p14:creationId xmlns:p14="http://schemas.microsoft.com/office/powerpoint/2010/main" val="996781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E42F63-7E84-44A7-ACAB-EEDFB1D8C11F}" type="datetimeFigureOut">
              <a:rPr lang="en-US" smtClean="0"/>
              <a:t>3/14/2024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384161-3F8E-4D9F-A08B-7B8CA566346D}" type="slidenum">
              <a:rPr lang="en-US" smtClean="0"/>
              <a:t>‹#›</a:t>
            </a:fld>
            <a:endParaRPr lang="en-US"/>
          </a:p>
        </p:txBody>
      </p:sp>
    </p:spTree>
    <p:extLst>
      <p:ext uri="{BB962C8B-B14F-4D97-AF65-F5344CB8AC3E}">
        <p14:creationId xmlns:p14="http://schemas.microsoft.com/office/powerpoint/2010/main" val="1763794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E42F63-7E84-44A7-ACAB-EEDFB1D8C11F}" type="datetimeFigureOut">
              <a:rPr lang="en-US" smtClean="0"/>
              <a:t>3/14/2024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384161-3F8E-4D9F-A08B-7B8CA566346D}" type="slidenum">
              <a:rPr lang="en-US" smtClean="0"/>
              <a:t>‹#›</a:t>
            </a:fld>
            <a:endParaRPr lang="en-US"/>
          </a:p>
        </p:txBody>
      </p:sp>
    </p:spTree>
    <p:extLst>
      <p:ext uri="{BB962C8B-B14F-4D97-AF65-F5344CB8AC3E}">
        <p14:creationId xmlns:p14="http://schemas.microsoft.com/office/powerpoint/2010/main" val="2571736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5E42F63-7E84-44A7-ACAB-EEDFB1D8C11F}" type="datetimeFigureOut">
              <a:rPr lang="en-US" smtClean="0"/>
              <a:t>3/14/2024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384161-3F8E-4D9F-A08B-7B8CA566346D}" type="slidenum">
              <a:rPr lang="en-US" smtClean="0"/>
              <a:t>‹#›</a:t>
            </a:fld>
            <a:endParaRPr lang="en-US"/>
          </a:p>
        </p:txBody>
      </p:sp>
    </p:spTree>
    <p:extLst>
      <p:ext uri="{BB962C8B-B14F-4D97-AF65-F5344CB8AC3E}">
        <p14:creationId xmlns:p14="http://schemas.microsoft.com/office/powerpoint/2010/main" val="639341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5E42F63-7E84-44A7-ACAB-EEDFB1D8C11F}" type="datetimeFigureOut">
              <a:rPr lang="en-US" smtClean="0"/>
              <a:t>3/14/2024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384161-3F8E-4D9F-A08B-7B8CA566346D}" type="slidenum">
              <a:rPr lang="en-US" smtClean="0"/>
              <a:t>‹#›</a:t>
            </a:fld>
            <a:endParaRPr lang="en-US"/>
          </a:p>
        </p:txBody>
      </p:sp>
    </p:spTree>
    <p:extLst>
      <p:ext uri="{BB962C8B-B14F-4D97-AF65-F5344CB8AC3E}">
        <p14:creationId xmlns:p14="http://schemas.microsoft.com/office/powerpoint/2010/main" val="3142324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42F63-7E84-44A7-ACAB-EEDFB1D8C11F}" type="datetimeFigureOut">
              <a:rPr lang="en-US" smtClean="0"/>
              <a:t>3/14/2024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384161-3F8E-4D9F-A08B-7B8CA566346D}" type="slidenum">
              <a:rPr lang="en-US" smtClean="0"/>
              <a:t>‹#›</a:t>
            </a:fld>
            <a:endParaRPr lang="en-US"/>
          </a:p>
        </p:txBody>
      </p:sp>
    </p:spTree>
    <p:extLst>
      <p:ext uri="{BB962C8B-B14F-4D97-AF65-F5344CB8AC3E}">
        <p14:creationId xmlns:p14="http://schemas.microsoft.com/office/powerpoint/2010/main" val="2529677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pubmed.ncbi.nlm.nih.gov/35774251/"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pubmed.ncbi.nlm.nih.gov/?term=Welch+R&amp;cauthor_id=10740988" TargetMode="External"/><Relationship Id="rId2" Type="http://schemas.openxmlformats.org/officeDocument/2006/relationships/hyperlink" Target="https://pubmed.ncbi.nlm.nih.gov/1728915/" TargetMode="External"/><Relationship Id="rId1" Type="http://schemas.openxmlformats.org/officeDocument/2006/relationships/slideLayout" Target="../slideLayouts/slideLayout3.xml"/><Relationship Id="rId6" Type="http://schemas.openxmlformats.org/officeDocument/2006/relationships/hyperlink" Target="http://www.ncbi.nlm.nih.gov/pmc/articles/pmc1408064/" TargetMode="External"/><Relationship Id="rId5" Type="http://schemas.openxmlformats.org/officeDocument/2006/relationships/hyperlink" Target="https://pubmed.ncbi.nlm.nih.gov/?term=Chue+P&amp;cauthor_id=10740988" TargetMode="External"/><Relationship Id="rId4" Type="http://schemas.openxmlformats.org/officeDocument/2006/relationships/hyperlink" Target="https://pubmed.ncbi.nlm.nih.gov/10740988/#full-view-affiliation-1"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pubmed.ncbi.nlm.nih.gov/?term=Le+Guennec+JY&amp;cauthor_id=35751378" TargetMode="External"/><Relationship Id="rId3" Type="http://schemas.openxmlformats.org/officeDocument/2006/relationships/hyperlink" Target="https://pubmed.ncbi.nlm.nih.gov/35751378/#full-view-affiliation-1" TargetMode="External"/><Relationship Id="rId7" Type="http://schemas.openxmlformats.org/officeDocument/2006/relationships/hyperlink" Target="https://pubmed.ncbi.nlm.nih.gov/?term=Richard+S&amp;cauthor_id=35751378" TargetMode="External"/><Relationship Id="rId2" Type="http://schemas.openxmlformats.org/officeDocument/2006/relationships/hyperlink" Target="https://pubmed.ncbi.nlm.nih.gov/?term=Champ%C3%A9roux+P&amp;cauthor_id=35751378" TargetMode="External"/><Relationship Id="rId1" Type="http://schemas.openxmlformats.org/officeDocument/2006/relationships/slideLayout" Target="../slideLayouts/slideLayout1.xml"/><Relationship Id="rId6" Type="http://schemas.openxmlformats.org/officeDocument/2006/relationships/hyperlink" Target="https://pubmed.ncbi.nlm.nih.gov/35751378/#full-view-affiliation-2" TargetMode="External"/><Relationship Id="rId5" Type="http://schemas.openxmlformats.org/officeDocument/2006/relationships/hyperlink" Target="https://pubmed.ncbi.nlm.nih.gov/?term=Bastogne+T&amp;cauthor_id=35751378" TargetMode="External"/><Relationship Id="rId10" Type="http://schemas.openxmlformats.org/officeDocument/2006/relationships/hyperlink" Target="https://pubmed.ncbi.nlm.nih.gov/?term=Thireau+J&amp;cauthor_id=35751378" TargetMode="External"/><Relationship Id="rId4" Type="http://schemas.openxmlformats.org/officeDocument/2006/relationships/hyperlink" Target="https://pubmed.ncbi.nlm.nih.gov/?term=Fares+R&amp;cauthor_id=35751378" TargetMode="External"/><Relationship Id="rId9" Type="http://schemas.openxmlformats.org/officeDocument/2006/relationships/hyperlink" Target="https://pubmed.ncbi.nlm.nih.gov/35751378/#full-view-affiliation-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hyperlink" Target="https://www.ncbi.nlm.nih.gov/pmc/articles/PMC563556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reference.medscape.com/drug-interactionchecker"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pubmed.ncbi.nlm.nih.gov/11249502/#full-view-affiliation-1" TargetMode="External"/><Relationship Id="rId2" Type="http://schemas.openxmlformats.org/officeDocument/2006/relationships/hyperlink" Target="https://pubmed.ncbi.nlm.nih.gov/?term=Cavero+I&amp;cauthor_id=11249502" TargetMode="External"/><Relationship Id="rId1" Type="http://schemas.openxmlformats.org/officeDocument/2006/relationships/slideLayout" Target="../slideLayouts/slideLayout1.xml"/><Relationship Id="rId6" Type="http://schemas.openxmlformats.org/officeDocument/2006/relationships/hyperlink" Target="https://pubmed.ncbi.nlm.nih.gov/?term=Crumb+W&amp;cauthor_id=11249502" TargetMode="External"/><Relationship Id="rId5" Type="http://schemas.openxmlformats.org/officeDocument/2006/relationships/hyperlink" Target="https://pubmed.ncbi.nlm.nih.gov/?term=Guillon+JM&amp;cauthor_id=11249502" TargetMode="External"/><Relationship Id="rId4" Type="http://schemas.openxmlformats.org/officeDocument/2006/relationships/hyperlink" Target="https://pubmed.ncbi.nlm.nih.gov/?term=Mestre+M&amp;cauthor_id=11249502"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pubmed.ncbi.nlm.nih.gov/?term=Roden+DM&amp;cauthor_id=26660066" TargetMode="External"/><Relationship Id="rId2" Type="http://schemas.openxmlformats.org/officeDocument/2006/relationships/hyperlink" Target="https://pubmed.ncbi.nlm.nih.gov/11444585/"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269855"/>
          </a:xfrm>
        </p:spPr>
        <p:txBody>
          <a:bodyPr/>
          <a:lstStyle/>
          <a:p>
            <a:r>
              <a:rPr lang="en-US" dirty="0" err="1" smtClean="0"/>
              <a:t>Polipragmazija</a:t>
            </a:r>
            <a:r>
              <a:rPr lang="en-US" dirty="0" smtClean="0"/>
              <a:t> Polypharmacy</a:t>
            </a:r>
            <a:endParaRPr lang="en-US" dirty="0"/>
          </a:p>
        </p:txBody>
      </p:sp>
      <p:sp>
        <p:nvSpPr>
          <p:cNvPr id="3" name="Subtitle 2"/>
          <p:cNvSpPr>
            <a:spLocks noGrp="1"/>
          </p:cNvSpPr>
          <p:nvPr>
            <p:ph type="subTitle" idx="1"/>
          </p:nvPr>
        </p:nvSpPr>
        <p:spPr>
          <a:xfrm>
            <a:off x="1524000" y="4073091"/>
            <a:ext cx="9144000" cy="2558618"/>
          </a:xfrm>
        </p:spPr>
        <p:txBody>
          <a:bodyPr>
            <a:normAutofit/>
          </a:bodyPr>
          <a:lstStyle/>
          <a:p>
            <a:r>
              <a:rPr lang="en-US" sz="4000" dirty="0" err="1" smtClean="0"/>
              <a:t>Prikaz</a:t>
            </a:r>
            <a:r>
              <a:rPr lang="en-US" sz="4000" dirty="0" smtClean="0"/>
              <a:t> </a:t>
            </a:r>
            <a:r>
              <a:rPr lang="en-US" sz="4000" dirty="0" err="1" smtClean="0"/>
              <a:t>slučaja</a:t>
            </a:r>
            <a:endParaRPr lang="en-US" sz="4000" dirty="0" smtClean="0"/>
          </a:p>
          <a:p>
            <a:endParaRPr lang="en-US" sz="4000" dirty="0"/>
          </a:p>
          <a:p>
            <a:endParaRPr lang="en-US" sz="4000" dirty="0" smtClean="0"/>
          </a:p>
          <a:p>
            <a:r>
              <a:rPr lang="en-US" sz="1800" dirty="0" smtClean="0"/>
              <a:t>Dani </a:t>
            </a:r>
            <a:r>
              <a:rPr lang="en-US" sz="1800" dirty="0" err="1" smtClean="0"/>
              <a:t>Opšte</a:t>
            </a:r>
            <a:r>
              <a:rPr lang="en-US" sz="1800" dirty="0" smtClean="0"/>
              <a:t> medicine 2024   Tara   </a:t>
            </a:r>
          </a:p>
        </p:txBody>
      </p:sp>
    </p:spTree>
    <p:extLst>
      <p:ext uri="{BB962C8B-B14F-4D97-AF65-F5344CB8AC3E}">
        <p14:creationId xmlns:p14="http://schemas.microsoft.com/office/powerpoint/2010/main" val="2301881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Welch R, </a:t>
            </a:r>
            <a:r>
              <a:rPr lang="en-US" sz="3200" dirty="0" err="1" smtClean="0"/>
              <a:t>Chue</a:t>
            </a:r>
            <a:r>
              <a:rPr lang="en-US" sz="3200" dirty="0" smtClean="0"/>
              <a:t> P. J Psychiatry </a:t>
            </a:r>
            <a:r>
              <a:rPr lang="en-US" sz="3200" dirty="0" err="1" smtClean="0"/>
              <a:t>Neurosci</a:t>
            </a:r>
            <a:r>
              <a:rPr lang="en-US" sz="3200" dirty="0" smtClean="0"/>
              <a:t>. 2000 Mar;25(2):154-60. PMID: 10740988 Free PMC article. Review. </a:t>
            </a:r>
            <a:br>
              <a:rPr lang="en-US" sz="3200" dirty="0" smtClean="0"/>
            </a:br>
            <a:r>
              <a:rPr lang="en-US" sz="3200" dirty="0" err="1" smtClean="0"/>
              <a:t>Pimozide</a:t>
            </a:r>
            <a:r>
              <a:rPr lang="en-US" sz="3200" dirty="0" smtClean="0"/>
              <a:t>, however, has been shown to act principally through calcium channel antagonism, and </a:t>
            </a:r>
            <a:r>
              <a:rPr lang="en-US" sz="3200" b="1" dirty="0" smtClean="0"/>
              <a:t>chlorpromazine</a:t>
            </a:r>
            <a:r>
              <a:rPr lang="en-US" sz="3200" dirty="0" smtClean="0"/>
              <a:t> may affect sodium channels. Nevertheless, it is possible that these effects are significant only in the presence of predisposing factors, either genetic or acquired. … </a:t>
            </a:r>
            <a:br>
              <a:rPr lang="en-US" sz="3200" dirty="0" smtClean="0"/>
            </a:br>
            <a:endParaRPr lang="en-US" sz="3200" dirty="0"/>
          </a:p>
        </p:txBody>
      </p:sp>
      <p:sp>
        <p:nvSpPr>
          <p:cNvPr id="3" name="Text Placeholder 2"/>
          <p:cNvSpPr>
            <a:spLocks noGrp="1"/>
          </p:cNvSpPr>
          <p:nvPr>
            <p:ph type="body" idx="1"/>
          </p:nvPr>
        </p:nvSpPr>
        <p:spPr/>
        <p:txBody>
          <a:bodyPr>
            <a:normAutofit fontScale="92500" lnSpcReduction="20000"/>
          </a:bodyPr>
          <a:lstStyle/>
          <a:p>
            <a:endParaRPr lang="en-US" dirty="0" smtClean="0"/>
          </a:p>
          <a:p>
            <a:r>
              <a:rPr lang="en-US" dirty="0" smtClean="0">
                <a:hlinkClick r:id="rId2"/>
              </a:rPr>
              <a:t>Effects of antipsychotics on heart rate in treatment of schizophrenia: a systematic review and meta-analysis. </a:t>
            </a:r>
            <a:r>
              <a:rPr lang="en-US" dirty="0" err="1" smtClean="0"/>
              <a:t>Huhn</a:t>
            </a:r>
            <a:r>
              <a:rPr lang="en-US" dirty="0" smtClean="0"/>
              <a:t> M, Arndt T, Schneider-</a:t>
            </a:r>
            <a:r>
              <a:rPr lang="en-US" dirty="0" err="1" smtClean="0"/>
              <a:t>Thoma</a:t>
            </a:r>
            <a:r>
              <a:rPr lang="en-US" dirty="0" smtClean="0"/>
              <a:t> J, </a:t>
            </a:r>
            <a:r>
              <a:rPr lang="en-US" dirty="0" err="1" smtClean="0"/>
              <a:t>Leucht</a:t>
            </a:r>
            <a:r>
              <a:rPr lang="en-US" dirty="0" smtClean="0"/>
              <a:t> S. </a:t>
            </a:r>
            <a:r>
              <a:rPr lang="en-US" dirty="0" err="1" smtClean="0"/>
              <a:t>Ther</a:t>
            </a:r>
            <a:r>
              <a:rPr lang="en-US" dirty="0" smtClean="0"/>
              <a:t> </a:t>
            </a:r>
            <a:r>
              <a:rPr lang="en-US" dirty="0" err="1" smtClean="0"/>
              <a:t>Adv</a:t>
            </a:r>
            <a:r>
              <a:rPr lang="en-US" dirty="0" smtClean="0"/>
              <a:t> </a:t>
            </a:r>
            <a:r>
              <a:rPr lang="en-US" dirty="0" err="1" smtClean="0"/>
              <a:t>Psychopharmacol</a:t>
            </a:r>
            <a:r>
              <a:rPr lang="en-US" dirty="0" smtClean="0"/>
              <a:t>. 2022 Jun 24;12:20451253221097261. </a:t>
            </a:r>
            <a:r>
              <a:rPr lang="en-US" dirty="0" err="1" smtClean="0"/>
              <a:t>doi</a:t>
            </a:r>
            <a:r>
              <a:rPr lang="en-US" dirty="0" smtClean="0"/>
              <a:t>: 10.1177/20451253221097261. </a:t>
            </a:r>
            <a:r>
              <a:rPr lang="en-US" dirty="0" err="1" smtClean="0"/>
              <a:t>eCollection</a:t>
            </a:r>
            <a:r>
              <a:rPr lang="en-US" dirty="0" smtClean="0"/>
              <a:t> 2022.</a:t>
            </a:r>
          </a:p>
          <a:p>
            <a:endParaRPr lang="en-US" dirty="0"/>
          </a:p>
        </p:txBody>
      </p:sp>
    </p:spTree>
    <p:extLst>
      <p:ext uri="{BB962C8B-B14F-4D97-AF65-F5344CB8AC3E}">
        <p14:creationId xmlns:p14="http://schemas.microsoft.com/office/powerpoint/2010/main" val="3237649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hlinkClick r:id="rId2"/>
              </a:rPr>
              <a:t>Carbamazepine</a:t>
            </a:r>
            <a:r>
              <a:rPr lang="en-US" sz="3200" dirty="0" smtClean="0">
                <a:hlinkClick r:id="rId2"/>
              </a:rPr>
              <a:t>-induced cardiac dysfunction. Characterization of two distinct clinical syndromes. </a:t>
            </a:r>
            <a:r>
              <a:rPr lang="en-US" sz="3200" dirty="0" err="1" smtClean="0"/>
              <a:t>Kasarskis</a:t>
            </a:r>
            <a:r>
              <a:rPr lang="en-US" sz="3200" dirty="0" smtClean="0"/>
              <a:t> EJ, </a:t>
            </a:r>
            <a:r>
              <a:rPr lang="en-US" sz="3200" dirty="0" err="1" smtClean="0"/>
              <a:t>Kuo</a:t>
            </a:r>
            <a:r>
              <a:rPr lang="en-US" sz="3200" dirty="0" smtClean="0"/>
              <a:t> CS, Berger R, Nelson KR. Arch Intern Med. 1992 Jan;152(1):186-91. </a:t>
            </a:r>
            <a:r>
              <a:rPr lang="en-US" sz="3200" dirty="0" err="1" smtClean="0"/>
              <a:t>doi</a:t>
            </a:r>
            <a:r>
              <a:rPr lang="en-US" sz="3200" dirty="0" smtClean="0"/>
              <a:t>: 10.1001/archinte.152.1.186. PMID: 1728915</a:t>
            </a:r>
            <a:br>
              <a:rPr lang="en-US" sz="3200" dirty="0" smtClean="0"/>
            </a:br>
            <a:endParaRPr lang="en-US" sz="3200" dirty="0"/>
          </a:p>
        </p:txBody>
      </p:sp>
      <p:sp>
        <p:nvSpPr>
          <p:cNvPr id="3" name="Text Placeholder 2"/>
          <p:cNvSpPr>
            <a:spLocks noGrp="1"/>
          </p:cNvSpPr>
          <p:nvPr>
            <p:ph type="body" idx="1"/>
          </p:nvPr>
        </p:nvSpPr>
        <p:spPr/>
        <p:txBody>
          <a:bodyPr>
            <a:normAutofit/>
          </a:bodyPr>
          <a:lstStyle/>
          <a:p>
            <a:r>
              <a:rPr lang="en-US" b="1" dirty="0" smtClean="0"/>
              <a:t>Antipsychotic agents and QT changes  </a:t>
            </a:r>
            <a:r>
              <a:rPr lang="en-US" dirty="0" smtClean="0">
                <a:hlinkClick r:id="rId3"/>
              </a:rPr>
              <a:t>R Welch</a:t>
            </a:r>
            <a:r>
              <a:rPr lang="en-US" baseline="30000" dirty="0" smtClean="0"/>
              <a:t> </a:t>
            </a:r>
            <a:r>
              <a:rPr lang="en-US" baseline="30000" dirty="0" smtClean="0">
                <a:hlinkClick r:id="rId4" tooltip="Alberta Hospital Edmonton."/>
              </a:rPr>
              <a:t> 1 </a:t>
            </a:r>
            <a:r>
              <a:rPr lang="en-US" dirty="0" smtClean="0"/>
              <a:t>, </a:t>
            </a:r>
            <a:r>
              <a:rPr lang="en-US" dirty="0" smtClean="0">
                <a:hlinkClick r:id="rId5"/>
              </a:rPr>
              <a:t>P </a:t>
            </a:r>
            <a:r>
              <a:rPr lang="en-US" dirty="0" err="1" smtClean="0">
                <a:hlinkClick r:id="rId5"/>
              </a:rPr>
              <a:t>Chue</a:t>
            </a:r>
            <a:r>
              <a:rPr lang="en-US" dirty="0" smtClean="0"/>
              <a:t>   </a:t>
            </a:r>
            <a:endParaRPr lang="pl-PL" dirty="0" smtClean="0"/>
          </a:p>
          <a:p>
            <a:r>
              <a:rPr lang="pl-PL" dirty="0" smtClean="0"/>
              <a:t>J Psychiatry Neurosci</a:t>
            </a:r>
            <a:r>
              <a:rPr lang="en-US" dirty="0" smtClean="0"/>
              <a:t> </a:t>
            </a:r>
            <a:r>
              <a:rPr lang="pl-PL" dirty="0" smtClean="0"/>
              <a:t> 2000 Mar;25(2):154-60. </a:t>
            </a:r>
            <a:r>
              <a:rPr lang="en-US" dirty="0"/>
              <a:t> </a:t>
            </a:r>
            <a:r>
              <a:rPr lang="en-US" dirty="0" smtClean="0"/>
              <a:t>PMID: </a:t>
            </a:r>
            <a:r>
              <a:rPr lang="en-US" b="1" dirty="0" smtClean="0"/>
              <a:t>10740988</a:t>
            </a:r>
            <a:r>
              <a:rPr lang="en-US" dirty="0" smtClean="0"/>
              <a:t>  PMCID: </a:t>
            </a:r>
            <a:r>
              <a:rPr lang="en-US" dirty="0" smtClean="0">
                <a:hlinkClick r:id="rId6"/>
              </a:rPr>
              <a:t>PMC1408064 </a:t>
            </a:r>
            <a:endParaRPr lang="en-US" dirty="0" smtClean="0"/>
          </a:p>
          <a:p>
            <a:endParaRPr lang="en-US" dirty="0"/>
          </a:p>
        </p:txBody>
      </p:sp>
    </p:spTree>
    <p:extLst>
      <p:ext uri="{BB962C8B-B14F-4D97-AF65-F5344CB8AC3E}">
        <p14:creationId xmlns:p14="http://schemas.microsoft.com/office/powerpoint/2010/main" val="7304820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3786909"/>
          </a:xfrm>
        </p:spPr>
        <p:txBody>
          <a:bodyPr>
            <a:noAutofit/>
          </a:bodyPr>
          <a:lstStyle/>
          <a:p>
            <a:r>
              <a:rPr lang="en-US" sz="3200" b="1" dirty="0" smtClean="0"/>
              <a:t>Contribution of </a:t>
            </a:r>
            <a:r>
              <a:rPr lang="en-US" sz="3200" b="1" dirty="0" err="1" smtClean="0"/>
              <a:t>haemodynamic</a:t>
            </a:r>
            <a:r>
              <a:rPr lang="en-US" sz="3200" b="1" dirty="0" smtClean="0"/>
              <a:t> side effects and associated autonomic reflexes to ventricular arrhythmias triggering by </a:t>
            </a:r>
            <a:r>
              <a:rPr lang="en-US" sz="3200" b="1" dirty="0" err="1" smtClean="0"/>
              <a:t>torsadogenic</a:t>
            </a:r>
            <a:r>
              <a:rPr lang="en-US" sz="3200" b="1" dirty="0" smtClean="0"/>
              <a:t> </a:t>
            </a:r>
            <a:r>
              <a:rPr lang="en-US" sz="3200" b="1" dirty="0" err="1" smtClean="0"/>
              <a:t>hERG</a:t>
            </a:r>
            <a:r>
              <a:rPr lang="en-US" sz="3200" b="1" dirty="0" smtClean="0"/>
              <a:t> blocking drugs  </a:t>
            </a:r>
            <a:r>
              <a:rPr lang="en-US" sz="3200" dirty="0" smtClean="0">
                <a:hlinkClick r:id="rId2"/>
              </a:rPr>
              <a:t>Pascal </a:t>
            </a:r>
            <a:r>
              <a:rPr lang="en-US" sz="3200" dirty="0" err="1" smtClean="0">
                <a:hlinkClick r:id="rId2"/>
              </a:rPr>
              <a:t>Champéroux</a:t>
            </a:r>
            <a:r>
              <a:rPr lang="en-US" sz="3200" baseline="30000" dirty="0" smtClean="0"/>
              <a:t> </a:t>
            </a:r>
            <a:r>
              <a:rPr lang="en-US" sz="3200" baseline="30000" dirty="0" smtClean="0">
                <a:hlinkClick r:id="rId3" tooltip="ERBC France, Chemin de Montifault, Baugy, France."/>
              </a:rPr>
              <a:t> 1 </a:t>
            </a:r>
            <a:r>
              <a:rPr lang="en-US" sz="3200" dirty="0" smtClean="0"/>
              <a:t>, </a:t>
            </a:r>
            <a:r>
              <a:rPr lang="en-US" sz="3200" dirty="0" err="1" smtClean="0">
                <a:hlinkClick r:id="rId4"/>
              </a:rPr>
              <a:t>Raafat</a:t>
            </a:r>
            <a:r>
              <a:rPr lang="en-US" sz="3200" dirty="0" smtClean="0">
                <a:hlinkClick r:id="rId4"/>
              </a:rPr>
              <a:t> Fares</a:t>
            </a:r>
            <a:r>
              <a:rPr lang="en-US" sz="3200" baseline="30000" dirty="0" smtClean="0"/>
              <a:t> </a:t>
            </a:r>
            <a:r>
              <a:rPr lang="en-US" sz="3200" baseline="30000" dirty="0" smtClean="0">
                <a:hlinkClick r:id="rId3" tooltip="ERBC France, Chemin de Montifault, Baugy, France."/>
              </a:rPr>
              <a:t> 1 </a:t>
            </a:r>
            <a:r>
              <a:rPr lang="en-US" sz="3200" dirty="0" smtClean="0"/>
              <a:t>, </a:t>
            </a:r>
            <a:r>
              <a:rPr lang="en-US" sz="3200" dirty="0" smtClean="0">
                <a:hlinkClick r:id="rId5"/>
              </a:rPr>
              <a:t>Thierry Bastogne</a:t>
            </a:r>
            <a:r>
              <a:rPr lang="en-US" sz="3200" baseline="30000" dirty="0" smtClean="0"/>
              <a:t> </a:t>
            </a:r>
            <a:r>
              <a:rPr lang="en-US" sz="3200" baseline="30000" dirty="0" smtClean="0">
                <a:hlinkClick r:id="rId6" tooltip="CRAN CNRS UMR 7039, Université de Lorraine, Vandœuvre-lès-Nancy, France."/>
              </a:rPr>
              <a:t> 2 </a:t>
            </a:r>
            <a:r>
              <a:rPr lang="en-US" sz="3200" dirty="0" smtClean="0"/>
              <a:t>, </a:t>
            </a:r>
            <a:r>
              <a:rPr lang="en-US" sz="3200" dirty="0" smtClean="0">
                <a:hlinkClick r:id="rId7"/>
              </a:rPr>
              <a:t>Serge Richard</a:t>
            </a:r>
            <a:r>
              <a:rPr lang="en-US" sz="3200" baseline="30000" dirty="0" smtClean="0"/>
              <a:t> </a:t>
            </a:r>
            <a:r>
              <a:rPr lang="en-US" sz="3200" baseline="30000" dirty="0" smtClean="0">
                <a:hlinkClick r:id="rId3" tooltip="ERBC France, Chemin de Montifault, Baugy, France."/>
              </a:rPr>
              <a:t> 1 </a:t>
            </a:r>
            <a:r>
              <a:rPr lang="en-US" sz="3200" dirty="0" smtClean="0"/>
              <a:t>, </a:t>
            </a:r>
            <a:r>
              <a:rPr lang="en-US" sz="3200" dirty="0" smtClean="0">
                <a:hlinkClick r:id="rId8"/>
              </a:rPr>
              <a:t>Jean-Yves Le </a:t>
            </a:r>
            <a:r>
              <a:rPr lang="en-US" sz="3200" dirty="0" err="1" smtClean="0">
                <a:hlinkClick r:id="rId8"/>
              </a:rPr>
              <a:t>Guennec</a:t>
            </a:r>
            <a:r>
              <a:rPr lang="en-US" sz="3200" baseline="30000" dirty="0" smtClean="0"/>
              <a:t> </a:t>
            </a:r>
            <a:r>
              <a:rPr lang="en-US" sz="3200" baseline="30000" dirty="0" smtClean="0">
                <a:hlinkClick r:id="rId9" tooltip="Laboratoire PHYMEDEXP, Université de Montpellier, INSERM 1046, CNRS UMR 9214, Montpellier, France."/>
              </a:rPr>
              <a:t> 3 </a:t>
            </a:r>
            <a:r>
              <a:rPr lang="en-US" sz="3200" dirty="0" smtClean="0"/>
              <a:t>, </a:t>
            </a:r>
            <a:r>
              <a:rPr lang="en-US" sz="3200" dirty="0" err="1" smtClean="0">
                <a:hlinkClick r:id="rId10"/>
              </a:rPr>
              <a:t>Jérôme</a:t>
            </a:r>
            <a:r>
              <a:rPr lang="en-US" sz="3200" dirty="0" smtClean="0">
                <a:hlinkClick r:id="rId10"/>
              </a:rPr>
              <a:t> </a:t>
            </a:r>
            <a:r>
              <a:rPr lang="en-US" sz="3200" dirty="0" err="1" smtClean="0">
                <a:hlinkClick r:id="rId10"/>
              </a:rPr>
              <a:t>Thireau</a:t>
            </a:r>
            <a:r>
              <a:rPr lang="en-US" sz="3200" baseline="30000" dirty="0" smtClean="0"/>
              <a:t> </a:t>
            </a:r>
            <a:r>
              <a:rPr lang="en-US" sz="3200" baseline="30000" dirty="0" smtClean="0">
                <a:hlinkClick r:id="rId9" tooltip="Laboratoire PHYMEDEXP, Université de Montpellier, INSERM 1046, CNRS UMR 9214, Montpellier, France."/>
              </a:rPr>
              <a:t> 3  </a:t>
            </a:r>
            <a:r>
              <a:rPr lang="en-US" sz="3200" baseline="30000" dirty="0" smtClean="0"/>
              <a:t/>
            </a:r>
            <a:br>
              <a:rPr lang="en-US" sz="3200" baseline="30000" dirty="0" smtClean="0"/>
            </a:br>
            <a:r>
              <a:rPr lang="en-US" sz="3200" baseline="30000" dirty="0" smtClean="0"/>
              <a:t>Br J </a:t>
            </a:r>
            <a:r>
              <a:rPr lang="en-US" sz="3200" baseline="30000" dirty="0" err="1" smtClean="0"/>
              <a:t>Pharmacol</a:t>
            </a:r>
            <a:r>
              <a:rPr lang="en-US" sz="3200" baseline="30000" dirty="0" smtClean="0"/>
              <a:t>. 2022 Sep;179(18):4549-4562. </a:t>
            </a:r>
            <a:r>
              <a:rPr lang="en-US" sz="3200" baseline="30000" dirty="0" err="1" smtClean="0"/>
              <a:t>doi</a:t>
            </a:r>
            <a:r>
              <a:rPr lang="en-US" sz="3200" baseline="30000" dirty="0" smtClean="0"/>
              <a:t>: 10.1111/bph.15905.</a:t>
            </a:r>
            <a:r>
              <a:rPr lang="en-US" sz="3200" dirty="0" smtClean="0"/>
              <a:t/>
            </a:r>
            <a:br>
              <a:rPr lang="en-US" sz="3200" dirty="0" smtClean="0"/>
            </a:br>
            <a:endParaRPr lang="en-US" sz="3200" dirty="0"/>
          </a:p>
        </p:txBody>
      </p:sp>
      <p:sp>
        <p:nvSpPr>
          <p:cNvPr id="3" name="Subtitle 2"/>
          <p:cNvSpPr>
            <a:spLocks noGrp="1"/>
          </p:cNvSpPr>
          <p:nvPr>
            <p:ph type="subTitle" idx="1"/>
          </p:nvPr>
        </p:nvSpPr>
        <p:spPr>
          <a:xfrm>
            <a:off x="1524000" y="4100801"/>
            <a:ext cx="9144000" cy="1655762"/>
          </a:xfrm>
        </p:spPr>
        <p:txBody>
          <a:bodyPr>
            <a:normAutofit lnSpcReduction="10000"/>
          </a:bodyPr>
          <a:lstStyle/>
          <a:p>
            <a:r>
              <a:rPr lang="en-US" dirty="0"/>
              <a:t>C</a:t>
            </a:r>
            <a:r>
              <a:rPr lang="en-US" dirty="0" smtClean="0"/>
              <a:t>ontribution of </a:t>
            </a:r>
            <a:r>
              <a:rPr lang="en-US" dirty="0" err="1" smtClean="0"/>
              <a:t>haemodynamic</a:t>
            </a:r>
            <a:r>
              <a:rPr lang="en-US" dirty="0" smtClean="0"/>
              <a:t> side properties to ventricular arrhythmias triggered by </a:t>
            </a:r>
            <a:r>
              <a:rPr lang="en-US" dirty="0" err="1" smtClean="0"/>
              <a:t>torsadogenic</a:t>
            </a:r>
            <a:r>
              <a:rPr lang="en-US" dirty="0" smtClean="0"/>
              <a:t> </a:t>
            </a:r>
            <a:r>
              <a:rPr lang="en-US" dirty="0" err="1" smtClean="0"/>
              <a:t>hERG</a:t>
            </a:r>
            <a:r>
              <a:rPr lang="en-US" dirty="0" smtClean="0"/>
              <a:t> blocking drugs These </a:t>
            </a:r>
            <a:r>
              <a:rPr lang="en-US" dirty="0" err="1" smtClean="0"/>
              <a:t>haemodynamic</a:t>
            </a:r>
            <a:r>
              <a:rPr lang="en-US" dirty="0" smtClean="0"/>
              <a:t> side effects may constitute a second component of their arrhythmic profile, acting as a trigger alongside their intrinsic </a:t>
            </a:r>
            <a:r>
              <a:rPr lang="en-US" dirty="0" err="1" smtClean="0"/>
              <a:t>arrhythmogenic</a:t>
            </a:r>
            <a:r>
              <a:rPr lang="en-US" dirty="0" smtClean="0"/>
              <a:t> electrophysiological properties. </a:t>
            </a:r>
            <a:endParaRPr lang="en-US" dirty="0"/>
          </a:p>
        </p:txBody>
      </p:sp>
    </p:spTree>
    <p:extLst>
      <p:ext uri="{BB962C8B-B14F-4D97-AF65-F5344CB8AC3E}">
        <p14:creationId xmlns:p14="http://schemas.microsoft.com/office/powerpoint/2010/main" val="2158017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0364" y="905090"/>
            <a:ext cx="10935854" cy="4702826"/>
          </a:xfrm>
          <a:prstGeom prst="rect">
            <a:avLst/>
          </a:prstGeom>
        </p:spPr>
        <p:txBody>
          <a:bodyPr wrap="square">
            <a:spAutoFit/>
          </a:bodyPr>
          <a:lstStyle/>
          <a:p>
            <a:pPr>
              <a:lnSpc>
                <a:spcPct val="107000"/>
              </a:lnSpc>
              <a:spcAft>
                <a:spcPts val="800"/>
              </a:spcAft>
            </a:pPr>
            <a:r>
              <a:rPr lang="en-US" sz="4000" dirty="0" err="1">
                <a:latin typeface="Calibri" panose="020F0502020204030204" pitchFamily="34" charset="0"/>
                <a:ea typeface="Calibri" panose="020F0502020204030204" pitchFamily="34" charset="0"/>
                <a:cs typeface="Times New Roman" panose="02020603050405020304" pitchFamily="18" charset="0"/>
              </a:rPr>
              <a:t>Propisivanje</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b="1" dirty="0" err="1">
                <a:latin typeface="Calibri" panose="020F0502020204030204" pitchFamily="34" charset="0"/>
                <a:ea typeface="Calibri" panose="020F0502020204030204" pitchFamily="34" charset="0"/>
                <a:cs typeface="Times New Roman" panose="02020603050405020304" pitchFamily="18" charset="0"/>
              </a:rPr>
              <a:t>svih</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err="1">
                <a:latin typeface="Calibri" panose="020F0502020204030204" pitchFamily="34" charset="0"/>
                <a:ea typeface="Calibri" panose="020F0502020204030204" pitchFamily="34" charset="0"/>
                <a:cs typeface="Times New Roman" panose="02020603050405020304" pitchFamily="18" charset="0"/>
              </a:rPr>
              <a:t>lekova</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smtClean="0">
                <a:latin typeface="Calibri" panose="020F0502020204030204" pitchFamily="34" charset="0"/>
                <a:ea typeface="Calibri" panose="020F0502020204030204" pitchFamily="34" charset="0"/>
                <a:cs typeface="Times New Roman" panose="02020603050405020304" pitchFamily="18" charset="0"/>
              </a:rPr>
              <a:t>od </a:t>
            </a:r>
            <a:r>
              <a:rPr lang="en-US" sz="4000" dirty="0" err="1">
                <a:latin typeface="Calibri" panose="020F0502020204030204" pitchFamily="34" charset="0"/>
                <a:ea typeface="Calibri" panose="020F0502020204030204" pitchFamily="34" charset="0"/>
                <a:cs typeface="Times New Roman" panose="02020603050405020304" pitchFamily="18" charset="0"/>
              </a:rPr>
              <a:t>strane</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err="1">
                <a:latin typeface="Calibri" panose="020F0502020204030204" pitchFamily="34" charset="0"/>
                <a:ea typeface="Calibri" panose="020F0502020204030204" pitchFamily="34" charset="0"/>
                <a:cs typeface="Times New Roman" panose="02020603050405020304" pitchFamily="18" charset="0"/>
              </a:rPr>
              <a:t>lekara</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err="1">
                <a:latin typeface="Calibri" panose="020F0502020204030204" pitchFamily="34" charset="0"/>
                <a:ea typeface="Calibri" panose="020F0502020204030204" pitchFamily="34" charset="0"/>
                <a:cs typeface="Times New Roman" panose="02020603050405020304" pitchFamily="18" charset="0"/>
              </a:rPr>
              <a:t>Opšte</a:t>
            </a:r>
            <a:r>
              <a:rPr lang="en-US" sz="4000" dirty="0">
                <a:latin typeface="Calibri" panose="020F0502020204030204" pitchFamily="34" charset="0"/>
                <a:ea typeface="Calibri" panose="020F0502020204030204" pitchFamily="34" charset="0"/>
                <a:cs typeface="Times New Roman" panose="02020603050405020304" pitchFamily="18" charset="0"/>
              </a:rPr>
              <a:t> medicine, </a:t>
            </a:r>
            <a:r>
              <a:rPr lang="en-US" sz="4000" dirty="0" err="1">
                <a:latin typeface="Calibri" panose="020F0502020204030204" pitchFamily="34" charset="0"/>
                <a:ea typeface="Calibri" panose="020F0502020204030204" pitchFamily="34" charset="0"/>
                <a:cs typeface="Times New Roman" panose="02020603050405020304" pitchFamily="18" charset="0"/>
              </a:rPr>
              <a:t>koje</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b="1" dirty="0" err="1">
                <a:latin typeface="Calibri" panose="020F0502020204030204" pitchFamily="34" charset="0"/>
                <a:ea typeface="Calibri" panose="020F0502020204030204" pitchFamily="34" charset="0"/>
                <a:cs typeface="Times New Roman" panose="02020603050405020304" pitchFamily="18" charset="0"/>
              </a:rPr>
              <a:t>svi</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err="1">
                <a:latin typeface="Calibri" panose="020F0502020204030204" pitchFamily="34" charset="0"/>
                <a:ea typeface="Calibri" panose="020F0502020204030204" pitchFamily="34" charset="0"/>
                <a:cs typeface="Times New Roman" panose="02020603050405020304" pitchFamily="18" charset="0"/>
              </a:rPr>
              <a:t>specijalisti</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err="1">
                <a:latin typeface="Calibri" panose="020F0502020204030204" pitchFamily="34" charset="0"/>
                <a:ea typeface="Calibri" panose="020F0502020204030204" pitchFamily="34" charset="0"/>
                <a:cs typeface="Times New Roman" panose="02020603050405020304" pitchFamily="18" charset="0"/>
              </a:rPr>
              <a:t>posebno</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err="1">
                <a:latin typeface="Calibri" panose="020F0502020204030204" pitchFamily="34" charset="0"/>
                <a:ea typeface="Calibri" panose="020F0502020204030204" pitchFamily="34" charset="0"/>
                <a:cs typeface="Times New Roman" panose="02020603050405020304" pitchFamily="18" charset="0"/>
              </a:rPr>
              <a:t>dodele</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err="1">
                <a:latin typeface="Calibri" panose="020F0502020204030204" pitchFamily="34" charset="0"/>
                <a:ea typeface="Calibri" panose="020F0502020204030204" pitchFamily="34" charset="0"/>
                <a:cs typeface="Times New Roman" panose="02020603050405020304" pitchFamily="18" charset="0"/>
              </a:rPr>
              <a:t>pacijentu</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err="1">
                <a:latin typeface="Calibri" panose="020F0502020204030204" pitchFamily="34" charset="0"/>
                <a:ea typeface="Calibri" panose="020F0502020204030204" pitchFamily="34" charset="0"/>
                <a:cs typeface="Times New Roman" panose="02020603050405020304" pitchFamily="18" charset="0"/>
              </a:rPr>
              <a:t>često</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err="1">
                <a:latin typeface="Calibri" panose="020F0502020204030204" pitchFamily="34" charset="0"/>
                <a:ea typeface="Calibri" panose="020F0502020204030204" pitchFamily="34" charset="0"/>
                <a:cs typeface="Times New Roman" panose="02020603050405020304" pitchFamily="18" charset="0"/>
              </a:rPr>
              <a:t>nemajući</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err="1">
                <a:latin typeface="Calibri" panose="020F0502020204030204" pitchFamily="34" charset="0"/>
                <a:ea typeface="Calibri" panose="020F0502020204030204" pitchFamily="34" charset="0"/>
                <a:cs typeface="Times New Roman" panose="02020603050405020304" pitchFamily="18" charset="0"/>
              </a:rPr>
              <a:t>uvid</a:t>
            </a:r>
            <a:r>
              <a:rPr lang="en-US" sz="4000" dirty="0">
                <a:latin typeface="Calibri" panose="020F0502020204030204" pitchFamily="34" charset="0"/>
                <a:ea typeface="Calibri" panose="020F0502020204030204" pitchFamily="34" charset="0"/>
                <a:cs typeface="Times New Roman" panose="02020603050405020304" pitchFamily="18" charset="0"/>
              </a:rPr>
              <a:t> I </a:t>
            </a:r>
            <a:r>
              <a:rPr lang="en-US" sz="4000" dirty="0" err="1">
                <a:latin typeface="Calibri" panose="020F0502020204030204" pitchFamily="34" charset="0"/>
                <a:ea typeface="Calibri" panose="020F0502020204030204" pitchFamily="34" charset="0"/>
                <a:cs typeface="Times New Roman" panose="02020603050405020304" pitchFamily="18" charset="0"/>
              </a:rPr>
              <a:t>kontrolu</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err="1">
                <a:latin typeface="Calibri" panose="020F0502020204030204" pitchFamily="34" charset="0"/>
                <a:ea typeface="Calibri" panose="020F0502020204030204" pitchFamily="34" charset="0"/>
                <a:cs typeface="Times New Roman" panose="02020603050405020304" pitchFamily="18" charset="0"/>
              </a:rPr>
              <a:t>nad</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err="1">
                <a:latin typeface="Calibri" panose="020F0502020204030204" pitchFamily="34" charset="0"/>
                <a:ea typeface="Calibri" panose="020F0502020204030204" pitchFamily="34" charset="0"/>
                <a:cs typeface="Times New Roman" panose="02020603050405020304" pitchFamily="18" charset="0"/>
              </a:rPr>
              <a:t>svim</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err="1">
                <a:latin typeface="Calibri" panose="020F0502020204030204" pitchFamily="34" charset="0"/>
                <a:ea typeface="Calibri" panose="020F0502020204030204" pitchFamily="34" charset="0"/>
                <a:cs typeface="Times New Roman" panose="02020603050405020304" pitchFamily="18" charset="0"/>
              </a:rPr>
              <a:t>onim</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err="1">
                <a:latin typeface="Calibri" panose="020F0502020204030204" pitchFamily="34" charset="0"/>
                <a:ea typeface="Calibri" panose="020F0502020204030204" pitchFamily="34" charset="0"/>
                <a:cs typeface="Times New Roman" panose="02020603050405020304" pitchFamily="18" charset="0"/>
              </a:rPr>
              <a:t>što</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err="1">
                <a:latin typeface="Calibri" panose="020F0502020204030204" pitchFamily="34" charset="0"/>
                <a:ea typeface="Calibri" panose="020F0502020204030204" pitchFamily="34" charset="0"/>
                <a:cs typeface="Times New Roman" panose="02020603050405020304" pitchFamily="18" charset="0"/>
              </a:rPr>
              <a:t>pacijent</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err="1">
                <a:latin typeface="Calibri" panose="020F0502020204030204" pitchFamily="34" charset="0"/>
                <a:ea typeface="Calibri" panose="020F0502020204030204" pitchFamily="34" charset="0"/>
                <a:cs typeface="Times New Roman" panose="02020603050405020304" pitchFamily="18" charset="0"/>
              </a:rPr>
              <a:t>koristi</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err="1">
                <a:latin typeface="Calibri" panose="020F0502020204030204" pitchFamily="34" charset="0"/>
                <a:ea typeface="Calibri" panose="020F0502020204030204" pitchFamily="34" charset="0"/>
                <a:cs typeface="Times New Roman" panose="02020603050405020304" pitchFamily="18" charset="0"/>
              </a:rPr>
              <a:t>može</a:t>
            </a:r>
            <a:r>
              <a:rPr lang="en-US" sz="4000" dirty="0">
                <a:latin typeface="Calibri" panose="020F0502020204030204" pitchFamily="34" charset="0"/>
                <a:ea typeface="Calibri" panose="020F0502020204030204" pitchFamily="34" charset="0"/>
                <a:cs typeface="Times New Roman" panose="02020603050405020304" pitchFamily="18" charset="0"/>
              </a:rPr>
              <a:t> da </a:t>
            </a:r>
            <a:r>
              <a:rPr lang="en-US" sz="4000" dirty="0" err="1">
                <a:latin typeface="Calibri" panose="020F0502020204030204" pitchFamily="34" charset="0"/>
                <a:ea typeface="Calibri" panose="020F0502020204030204" pitchFamily="34" charset="0"/>
                <a:cs typeface="Times New Roman" panose="02020603050405020304" pitchFamily="18" charset="0"/>
              </a:rPr>
              <a:t>dovede</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err="1">
                <a:latin typeface="Calibri" panose="020F0502020204030204" pitchFamily="34" charset="0"/>
                <a:ea typeface="Calibri" panose="020F0502020204030204" pitchFamily="34" charset="0"/>
                <a:cs typeface="Times New Roman" panose="02020603050405020304" pitchFamily="18" charset="0"/>
              </a:rPr>
              <a:t>pacijenta</a:t>
            </a:r>
            <a:r>
              <a:rPr lang="en-US" sz="4000" dirty="0">
                <a:latin typeface="Calibri" panose="020F0502020204030204" pitchFamily="34" charset="0"/>
                <a:ea typeface="Calibri" panose="020F0502020204030204" pitchFamily="34" charset="0"/>
                <a:cs typeface="Times New Roman" panose="02020603050405020304" pitchFamily="18" charset="0"/>
              </a:rPr>
              <a:t> u </a:t>
            </a:r>
            <a:r>
              <a:rPr lang="en-US" sz="4000" dirty="0" err="1">
                <a:latin typeface="Calibri" panose="020F0502020204030204" pitchFamily="34" charset="0"/>
                <a:ea typeface="Calibri" panose="020F0502020204030204" pitchFamily="34" charset="0"/>
                <a:cs typeface="Times New Roman" panose="02020603050405020304" pitchFamily="18" charset="0"/>
              </a:rPr>
              <a:t>ozbiljne</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err="1">
                <a:latin typeface="Calibri" panose="020F0502020204030204" pitchFamily="34" charset="0"/>
                <a:ea typeface="Calibri" panose="020F0502020204030204" pitchFamily="34" charset="0"/>
                <a:cs typeface="Times New Roman" panose="02020603050405020304" pitchFamily="18" charset="0"/>
              </a:rPr>
              <a:t>zdravstvene</a:t>
            </a:r>
            <a:r>
              <a:rPr lang="en-US" sz="4000" dirty="0">
                <a:latin typeface="Calibri" panose="020F0502020204030204" pitchFamily="34" charset="0"/>
                <a:ea typeface="Calibri" panose="020F0502020204030204" pitchFamily="34" charset="0"/>
                <a:cs typeface="Times New Roman" panose="02020603050405020304" pitchFamily="18" charset="0"/>
              </a:rPr>
              <a:t> problem I </a:t>
            </a:r>
            <a:r>
              <a:rPr lang="en-US" sz="4000" dirty="0" err="1">
                <a:latin typeface="Calibri" panose="020F0502020204030204" pitchFamily="34" charset="0"/>
                <a:ea typeface="Calibri" panose="020F0502020204030204" pitchFamily="34" charset="0"/>
                <a:cs typeface="Times New Roman" panose="02020603050405020304" pitchFamily="18" charset="0"/>
              </a:rPr>
              <a:t>pogoršanje</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err="1">
                <a:latin typeface="Calibri" panose="020F0502020204030204" pitchFamily="34" charset="0"/>
                <a:ea typeface="Calibri" panose="020F0502020204030204" pitchFamily="34" charset="0"/>
                <a:cs typeface="Times New Roman" panose="02020603050405020304" pitchFamily="18" charset="0"/>
              </a:rPr>
              <a:t>zdravstvenog</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err="1">
                <a:latin typeface="Calibri" panose="020F0502020204030204" pitchFamily="34" charset="0"/>
                <a:ea typeface="Calibri" panose="020F0502020204030204" pitchFamily="34" charset="0"/>
                <a:cs typeface="Times New Roman" panose="02020603050405020304" pitchFamily="18" charset="0"/>
              </a:rPr>
              <a:t>stanja</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err="1">
                <a:latin typeface="Calibri" panose="020F0502020204030204" pitchFamily="34" charset="0"/>
                <a:ea typeface="Calibri" panose="020F0502020204030204" pitchFamily="34" charset="0"/>
                <a:cs typeface="Times New Roman" panose="02020603050405020304" pitchFamily="18" charset="0"/>
              </a:rPr>
              <a:t>Gubljenje</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err="1">
                <a:latin typeface="Calibri" panose="020F0502020204030204" pitchFamily="34" charset="0"/>
                <a:ea typeface="Calibri" panose="020F0502020204030204" pitchFamily="34" charset="0"/>
                <a:cs typeface="Times New Roman" panose="02020603050405020304" pitchFamily="18" charset="0"/>
              </a:rPr>
              <a:t>vremena</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err="1">
                <a:latin typeface="Calibri" panose="020F0502020204030204" pitchFamily="34" charset="0"/>
                <a:ea typeface="Calibri" panose="020F0502020204030204" pitchFamily="34" charset="0"/>
                <a:cs typeface="Times New Roman" panose="02020603050405020304" pitchFamily="18" charset="0"/>
              </a:rPr>
              <a:t>novca</a:t>
            </a:r>
            <a:r>
              <a:rPr lang="en-US" sz="4000" dirty="0">
                <a:latin typeface="Calibri" panose="020F0502020204030204" pitchFamily="34" charset="0"/>
                <a:ea typeface="Calibri" panose="020F0502020204030204" pitchFamily="34" charset="0"/>
                <a:cs typeface="Times New Roman" panose="02020603050405020304" pitchFamily="18" charset="0"/>
              </a:rPr>
              <a:t> I </a:t>
            </a:r>
            <a:r>
              <a:rPr lang="en-US" sz="4000" dirty="0" err="1">
                <a:latin typeface="Calibri" panose="020F0502020204030204" pitchFamily="34" charset="0"/>
                <a:ea typeface="Calibri" panose="020F0502020204030204" pitchFamily="34" charset="0"/>
                <a:cs typeface="Times New Roman" panose="02020603050405020304" pitchFamily="18" charset="0"/>
              </a:rPr>
              <a:t>poverenja</a:t>
            </a:r>
            <a:r>
              <a:rPr lang="en-US" sz="4000" dirty="0">
                <a:latin typeface="Calibri" panose="020F0502020204030204" pitchFamily="34" charset="0"/>
                <a:ea typeface="Calibri" panose="020F0502020204030204" pitchFamily="34" charset="0"/>
                <a:cs typeface="Times New Roman" panose="02020603050405020304" pitchFamily="18" charset="0"/>
              </a:rPr>
              <a:t> u </a:t>
            </a:r>
            <a:r>
              <a:rPr lang="en-US" sz="4000" dirty="0" err="1">
                <a:latin typeface="Calibri" panose="020F0502020204030204" pitchFamily="34" charset="0"/>
                <a:ea typeface="Calibri" panose="020F0502020204030204" pitchFamily="34" charset="0"/>
                <a:cs typeface="Times New Roman" panose="02020603050405020304" pitchFamily="18" charset="0"/>
              </a:rPr>
              <a:t>zdravstveni</a:t>
            </a:r>
            <a:r>
              <a:rPr lang="en-US" sz="4000" dirty="0">
                <a:latin typeface="Calibri" panose="020F0502020204030204" pitchFamily="34" charset="0"/>
                <a:ea typeface="Calibri" panose="020F0502020204030204" pitchFamily="34" charset="0"/>
                <a:cs typeface="Times New Roman" panose="02020603050405020304" pitchFamily="18" charset="0"/>
              </a:rPr>
              <a:t> system je </a:t>
            </a:r>
            <a:r>
              <a:rPr lang="en-US" sz="4000" dirty="0" err="1">
                <a:latin typeface="Calibri" panose="020F0502020204030204" pitchFamily="34" charset="0"/>
                <a:ea typeface="Calibri" panose="020F0502020204030204" pitchFamily="34" charset="0"/>
                <a:cs typeface="Times New Roman" panose="02020603050405020304" pitchFamily="18" charset="0"/>
              </a:rPr>
              <a:t>dodatni</a:t>
            </a:r>
            <a:r>
              <a:rPr lang="en-US" sz="4000" dirty="0">
                <a:latin typeface="Calibri" panose="020F0502020204030204" pitchFamily="34" charset="0"/>
                <a:ea typeface="Calibri" panose="020F0502020204030204" pitchFamily="34" charset="0"/>
                <a:cs typeface="Times New Roman" panose="02020603050405020304" pitchFamily="18" charset="0"/>
              </a:rPr>
              <a:t> problem, </a:t>
            </a:r>
          </a:p>
        </p:txBody>
      </p:sp>
    </p:spTree>
    <p:extLst>
      <p:ext uri="{BB962C8B-B14F-4D97-AF65-F5344CB8AC3E}">
        <p14:creationId xmlns:p14="http://schemas.microsoft.com/office/powerpoint/2010/main" val="1495398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Polipragmazija</a:t>
            </a:r>
            <a:r>
              <a:rPr lang="en-US" dirty="0" smtClean="0"/>
              <a:t> Polypharmacy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Articles not only defined polypharmacy but associated terms such as minor and major polypharmacy.</a:t>
            </a:r>
          </a:p>
          <a:p>
            <a:r>
              <a:rPr lang="en-US" dirty="0" smtClean="0"/>
              <a:t>Studies not only defined polypharmacy but also used associated terms to define the level of polypharmacy; including minor (8 studies, 7.3%), moderate (1 study, 0.9%), major (12 studies, 10.9%), hyper (2 studies, 1.8%), excessive (10 studies, 9.1%), severe (1 study, 0.9%), appropriate (1 study, 0.9%), rational polypharmacy and indiscriminate prescribing (1 study, 0.9%), persistent (1 study, 0.9%), chronic (1 study, 0.9%), and </a:t>
            </a:r>
            <a:r>
              <a:rPr lang="en-US" dirty="0" err="1" smtClean="0"/>
              <a:t>pseudopolypharmacy</a:t>
            </a:r>
            <a:r>
              <a:rPr lang="en-US" dirty="0" smtClean="0"/>
              <a:t> (1 study, 0.9%). </a:t>
            </a:r>
          </a:p>
          <a:p>
            <a:r>
              <a:rPr lang="en-US" dirty="0" err="1" smtClean="0"/>
              <a:t>Najveći</a:t>
            </a:r>
            <a:r>
              <a:rPr lang="en-US" dirty="0" smtClean="0"/>
              <a:t> </a:t>
            </a:r>
            <a:r>
              <a:rPr lang="en-US" dirty="0" err="1" smtClean="0"/>
              <a:t>broj</a:t>
            </a:r>
            <a:r>
              <a:rPr lang="en-US" dirty="0" smtClean="0"/>
              <a:t> </a:t>
            </a:r>
            <a:r>
              <a:rPr lang="en-US" dirty="0" err="1" smtClean="0"/>
              <a:t>studija</a:t>
            </a:r>
            <a:r>
              <a:rPr lang="en-US" dirty="0" smtClean="0"/>
              <a:t> 51 </a:t>
            </a:r>
            <a:r>
              <a:rPr lang="en-US" dirty="0" err="1" smtClean="0"/>
              <a:t>daje</a:t>
            </a:r>
            <a:r>
              <a:rPr lang="en-US" dirty="0" smtClean="0"/>
              <a:t> </a:t>
            </a:r>
            <a:r>
              <a:rPr lang="en-US" dirty="0" err="1" smtClean="0"/>
              <a:t>broj</a:t>
            </a:r>
            <a:r>
              <a:rPr lang="en-US" dirty="0" smtClean="0"/>
              <a:t> </a:t>
            </a:r>
            <a:r>
              <a:rPr lang="en-US" dirty="0" err="1" smtClean="0"/>
              <a:t>više</a:t>
            </a:r>
            <a:r>
              <a:rPr lang="en-US" dirty="0" smtClean="0"/>
              <a:t> </a:t>
            </a:r>
            <a:r>
              <a:rPr lang="en-US" dirty="0" err="1" smtClean="0"/>
              <a:t>ili</a:t>
            </a:r>
            <a:r>
              <a:rPr lang="en-US" dirty="0" smtClean="0"/>
              <a:t> </a:t>
            </a:r>
            <a:r>
              <a:rPr lang="en-US" dirty="0" err="1" smtClean="0"/>
              <a:t>jednako</a:t>
            </a:r>
            <a:r>
              <a:rPr lang="en-US" dirty="0" smtClean="0"/>
              <a:t> pet </a:t>
            </a:r>
            <a:r>
              <a:rPr lang="en-US" dirty="0" err="1" smtClean="0"/>
              <a:t>lekova</a:t>
            </a:r>
            <a:endParaRPr lang="en-US" dirty="0" smtClean="0"/>
          </a:p>
          <a:p>
            <a:pPr marL="0" indent="0">
              <a:buNone/>
            </a:pPr>
            <a:r>
              <a:rPr lang="en-US" dirty="0" err="1" smtClean="0"/>
              <a:t>Masnoon</a:t>
            </a:r>
            <a:r>
              <a:rPr lang="en-US" dirty="0" smtClean="0"/>
              <a:t> et al., “What Is Polypharmacy?</a:t>
            </a:r>
            <a:r>
              <a:rPr lang="en-US" b="1" dirty="0" smtClean="0"/>
              <a:t> A systematic review of definitions</a:t>
            </a:r>
          </a:p>
          <a:p>
            <a:pPr marL="0" indent="0">
              <a:buNone/>
            </a:pPr>
            <a:r>
              <a:rPr lang="en-US" dirty="0" smtClean="0"/>
              <a:t>”</a:t>
            </a:r>
            <a:r>
              <a:rPr lang="pt-BR" dirty="0" smtClean="0">
                <a:hlinkClick r:id="rId2"/>
              </a:rPr>
              <a:t> BMC Geriatr.</a:t>
            </a:r>
            <a:r>
              <a:rPr lang="pt-BR" dirty="0" smtClean="0"/>
              <a:t> 2017; 17: 230. </a:t>
            </a:r>
            <a:endParaRPr lang="en-US" dirty="0" smtClean="0"/>
          </a:p>
        </p:txBody>
      </p:sp>
    </p:spTree>
    <p:extLst>
      <p:ext uri="{BB962C8B-B14F-4D97-AF65-F5344CB8AC3E}">
        <p14:creationId xmlns:p14="http://schemas.microsoft.com/office/powerpoint/2010/main" val="976740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84218" y="1108365"/>
            <a:ext cx="9144000" cy="5006108"/>
          </a:xfrm>
        </p:spPr>
        <p:txBody>
          <a:bodyPr>
            <a:noAutofit/>
          </a:bodyPr>
          <a:lstStyle/>
          <a:p>
            <a:r>
              <a:rPr lang="en-US" sz="2800" b="1" dirty="0" err="1"/>
              <a:t>Lekovi</a:t>
            </a:r>
            <a:r>
              <a:rPr lang="en-US" sz="2800" b="1" dirty="0"/>
              <a:t> </a:t>
            </a:r>
            <a:r>
              <a:rPr lang="en-US" sz="2800" b="1" dirty="0" err="1"/>
              <a:t>koje</a:t>
            </a:r>
            <a:r>
              <a:rPr lang="en-US" sz="2800" b="1" dirty="0"/>
              <a:t> </a:t>
            </a:r>
            <a:r>
              <a:rPr lang="en-US" sz="2800" b="1" dirty="0" err="1"/>
              <a:t>bolesne</a:t>
            </a:r>
            <a:r>
              <a:rPr lang="en-US" sz="2800" b="1" dirty="0"/>
              <a:t> </a:t>
            </a:r>
            <a:r>
              <a:rPr lang="en-US" sz="2800" b="1" dirty="0" err="1"/>
              <a:t>osobe</a:t>
            </a:r>
            <a:r>
              <a:rPr lang="en-US" sz="2800" b="1" dirty="0"/>
              <a:t> </a:t>
            </a:r>
            <a:r>
              <a:rPr lang="en-US" sz="2800" b="1" dirty="0" err="1" smtClean="0"/>
              <a:t>koriste</a:t>
            </a:r>
            <a:r>
              <a:rPr lang="en-US" sz="2800" b="1" dirty="0" smtClean="0"/>
              <a:t>, </a:t>
            </a:r>
            <a:r>
              <a:rPr lang="en-US" sz="2800" b="1" dirty="0" err="1"/>
              <a:t>mogu</a:t>
            </a:r>
            <a:r>
              <a:rPr lang="en-US" sz="2800" b="1" dirty="0"/>
              <a:t> da </a:t>
            </a:r>
            <a:r>
              <a:rPr lang="en-US" sz="2800" b="1" dirty="0" err="1"/>
              <a:t>imaju</a:t>
            </a:r>
            <a:r>
              <a:rPr lang="en-US" sz="2800" b="1" dirty="0"/>
              <a:t> I </a:t>
            </a:r>
            <a:r>
              <a:rPr lang="en-US" sz="2800" b="1" dirty="0" err="1"/>
              <a:t>interakcije</a:t>
            </a:r>
            <a:r>
              <a:rPr lang="en-US" sz="2800" b="1" dirty="0"/>
              <a:t> </a:t>
            </a:r>
            <a:r>
              <a:rPr lang="en-US" sz="2800" b="1" dirty="0" err="1"/>
              <a:t>među</a:t>
            </a:r>
            <a:r>
              <a:rPr lang="en-US" sz="2800" b="1" dirty="0"/>
              <a:t> </a:t>
            </a:r>
            <a:r>
              <a:rPr lang="en-US" sz="2800" b="1" dirty="0" err="1"/>
              <a:t>sobom</a:t>
            </a:r>
            <a:r>
              <a:rPr lang="en-US" sz="2800" b="1" dirty="0"/>
              <a:t>, </a:t>
            </a:r>
            <a:r>
              <a:rPr lang="en-US" sz="2800" b="1" dirty="0" err="1"/>
              <a:t>koje</a:t>
            </a:r>
            <a:r>
              <a:rPr lang="en-US" sz="2800" b="1" dirty="0"/>
              <a:t> </a:t>
            </a:r>
            <a:r>
              <a:rPr lang="en-US" sz="2800" b="1" dirty="0" err="1"/>
              <a:t>mogu</a:t>
            </a:r>
            <a:r>
              <a:rPr lang="en-US" sz="2800" b="1" dirty="0"/>
              <a:t> da </a:t>
            </a:r>
            <a:r>
              <a:rPr lang="en-US" sz="2800" b="1" dirty="0" err="1"/>
              <a:t>budu</a:t>
            </a:r>
            <a:r>
              <a:rPr lang="en-US" sz="2800" b="1" dirty="0"/>
              <a:t> </a:t>
            </a:r>
            <a:r>
              <a:rPr lang="en-US" sz="2800" b="1" dirty="0" err="1"/>
              <a:t>željene</a:t>
            </a:r>
            <a:r>
              <a:rPr lang="en-US" sz="2800" b="1" dirty="0"/>
              <a:t>, </a:t>
            </a:r>
            <a:r>
              <a:rPr lang="en-US" sz="2800" b="1" dirty="0" err="1"/>
              <a:t>ili</a:t>
            </a:r>
            <a:r>
              <a:rPr lang="en-US" sz="2800" b="1" dirty="0"/>
              <a:t> </a:t>
            </a:r>
            <a:r>
              <a:rPr lang="en-US" sz="2800" b="1" dirty="0" err="1"/>
              <a:t>neželjene</a:t>
            </a:r>
            <a:r>
              <a:rPr lang="en-US" sz="2800" b="1" dirty="0"/>
              <a:t>, I </a:t>
            </a:r>
            <a:r>
              <a:rPr lang="en-US" sz="2800" b="1" dirty="0" err="1"/>
              <a:t>mogu</a:t>
            </a:r>
            <a:r>
              <a:rPr lang="en-US" sz="2800" b="1" dirty="0"/>
              <a:t> da se dese </a:t>
            </a:r>
            <a:r>
              <a:rPr lang="en-US" sz="2800" b="1" dirty="0" err="1"/>
              <a:t>na</a:t>
            </a:r>
            <a:r>
              <a:rPr lang="en-US" sz="2800" b="1" dirty="0"/>
              <a:t> </a:t>
            </a:r>
            <a:r>
              <a:rPr lang="en-US" sz="2800" b="1" dirty="0" err="1"/>
              <a:t>različitim</a:t>
            </a:r>
            <a:r>
              <a:rPr lang="en-US" sz="2800" b="1" dirty="0"/>
              <a:t> </a:t>
            </a:r>
            <a:r>
              <a:rPr lang="en-US" sz="2800" b="1" dirty="0" err="1"/>
              <a:t>nivoima</a:t>
            </a:r>
            <a:r>
              <a:rPr lang="en-US" sz="2800" b="1" dirty="0"/>
              <a:t> u </a:t>
            </a:r>
            <a:r>
              <a:rPr lang="en-US" sz="2800" b="1" dirty="0" err="1"/>
              <a:t>organizmu</a:t>
            </a:r>
            <a:r>
              <a:rPr lang="en-US" sz="2800" b="1" dirty="0"/>
              <a:t>. </a:t>
            </a:r>
            <a:r>
              <a:rPr lang="en-US" sz="2800" b="1" dirty="0" err="1"/>
              <a:t>Uz</a:t>
            </a:r>
            <a:r>
              <a:rPr lang="en-US" sz="2800" b="1" dirty="0"/>
              <a:t> </a:t>
            </a:r>
            <a:r>
              <a:rPr lang="en-US" sz="2800" b="1" dirty="0" err="1"/>
              <a:t>lek</a:t>
            </a:r>
            <a:r>
              <a:rPr lang="en-US" sz="2800" b="1" dirty="0"/>
              <a:t> </a:t>
            </a:r>
            <a:r>
              <a:rPr lang="en-US" sz="2800" b="1" dirty="0" err="1"/>
              <a:t>koji</a:t>
            </a:r>
            <a:r>
              <a:rPr lang="en-US" sz="2800" b="1" dirty="0"/>
              <a:t> </a:t>
            </a:r>
            <a:r>
              <a:rPr lang="en-US" sz="2800" b="1" dirty="0" err="1"/>
              <a:t>bolesne</a:t>
            </a:r>
            <a:r>
              <a:rPr lang="en-US" sz="2800" b="1" dirty="0"/>
              <a:t> </a:t>
            </a:r>
            <a:r>
              <a:rPr lang="en-US" sz="2800" b="1" dirty="0" err="1"/>
              <a:t>osobe</a:t>
            </a:r>
            <a:r>
              <a:rPr lang="en-US" sz="2800" b="1" dirty="0"/>
              <a:t> </a:t>
            </a:r>
            <a:r>
              <a:rPr lang="en-US" sz="2800" b="1" dirty="0" err="1"/>
              <a:t>dobiju</a:t>
            </a:r>
            <a:r>
              <a:rPr lang="en-US" sz="2800" b="1" dirty="0"/>
              <a:t>, ide u </a:t>
            </a:r>
            <a:r>
              <a:rPr lang="en-US" sz="2800" b="1" dirty="0" err="1"/>
              <a:t>uputstvo</a:t>
            </a:r>
            <a:r>
              <a:rPr lang="en-US" sz="2800" b="1" dirty="0"/>
              <a:t> </a:t>
            </a:r>
            <a:r>
              <a:rPr lang="en-US" sz="2800" b="1" dirty="0" err="1"/>
              <a:t>gde</a:t>
            </a:r>
            <a:r>
              <a:rPr lang="en-US" sz="2800" b="1" dirty="0"/>
              <a:t> se </a:t>
            </a:r>
            <a:r>
              <a:rPr lang="en-US" sz="2800" b="1" dirty="0" err="1"/>
              <a:t>navode</a:t>
            </a:r>
            <a:r>
              <a:rPr lang="en-US" sz="2800" b="1" dirty="0"/>
              <a:t> I </a:t>
            </a:r>
            <a:r>
              <a:rPr lang="en-US" sz="2800" b="1" dirty="0" err="1"/>
              <a:t>najčešće</a:t>
            </a:r>
            <a:r>
              <a:rPr lang="en-US" sz="2800" b="1" dirty="0"/>
              <a:t> </a:t>
            </a:r>
            <a:r>
              <a:rPr lang="en-US" sz="2800" b="1" dirty="0" err="1"/>
              <a:t>interakcije</a:t>
            </a:r>
            <a:r>
              <a:rPr lang="en-US" sz="2800" b="1" dirty="0"/>
              <a:t> </a:t>
            </a:r>
            <a:r>
              <a:rPr lang="en-US" sz="2800" b="1" dirty="0" err="1"/>
              <a:t>među</a:t>
            </a:r>
            <a:r>
              <a:rPr lang="en-US" sz="2800" b="1" dirty="0"/>
              <a:t> </a:t>
            </a:r>
            <a:r>
              <a:rPr lang="en-US" sz="2800" b="1" dirty="0" err="1"/>
              <a:t>lekovima</a:t>
            </a:r>
            <a:r>
              <a:rPr lang="en-US" sz="2800" b="1" dirty="0"/>
              <a:t> </a:t>
            </a:r>
            <a:r>
              <a:rPr lang="en-US" sz="2800" b="1" dirty="0" err="1"/>
              <a:t>koje</a:t>
            </a:r>
            <a:r>
              <a:rPr lang="en-US" sz="2800" b="1" dirty="0"/>
              <a:t> </a:t>
            </a:r>
            <a:r>
              <a:rPr lang="en-US" sz="2800" b="1" dirty="0" err="1"/>
              <a:t>su</a:t>
            </a:r>
            <a:r>
              <a:rPr lang="en-US" sz="2800" b="1" dirty="0"/>
              <a:t> </a:t>
            </a:r>
            <a:r>
              <a:rPr lang="en-US" sz="2800" b="1" dirty="0" err="1"/>
              <a:t>opažene</a:t>
            </a:r>
            <a:r>
              <a:rPr lang="en-US" sz="2800" b="1" dirty="0"/>
              <a:t>. </a:t>
            </a:r>
            <a:r>
              <a:rPr lang="en-US" sz="2800" b="1" dirty="0" err="1"/>
              <a:t>Zbog</a:t>
            </a:r>
            <a:r>
              <a:rPr lang="en-US" sz="2800" b="1" dirty="0"/>
              <a:t> </a:t>
            </a:r>
            <a:r>
              <a:rPr lang="en-US" sz="2800" b="1" dirty="0" err="1"/>
              <a:t>malog</a:t>
            </a:r>
            <a:r>
              <a:rPr lang="en-US" sz="2800" b="1" dirty="0"/>
              <a:t> </a:t>
            </a:r>
            <a:r>
              <a:rPr lang="en-US" sz="2800" b="1" dirty="0" err="1"/>
              <a:t>odziva</a:t>
            </a:r>
            <a:r>
              <a:rPr lang="en-US" sz="2800" b="1" dirty="0"/>
              <a:t> </a:t>
            </a:r>
            <a:r>
              <a:rPr lang="en-US" sz="2800" b="1" dirty="0" err="1"/>
              <a:t>lekara</a:t>
            </a:r>
            <a:r>
              <a:rPr lang="en-US" sz="2800" b="1" dirty="0"/>
              <a:t> da </a:t>
            </a:r>
            <a:r>
              <a:rPr lang="en-US" sz="2800" b="1" dirty="0" err="1"/>
              <a:t>prijave</a:t>
            </a:r>
            <a:r>
              <a:rPr lang="en-US" sz="2800" b="1" dirty="0"/>
              <a:t> </a:t>
            </a:r>
            <a:r>
              <a:rPr lang="en-US" sz="2800" b="1" dirty="0" err="1"/>
              <a:t>neželjena</a:t>
            </a:r>
            <a:r>
              <a:rPr lang="en-US" sz="2800" b="1" dirty="0"/>
              <a:t> </a:t>
            </a:r>
            <a:r>
              <a:rPr lang="en-US" sz="2800" b="1" dirty="0" err="1"/>
              <a:t>dejstva</a:t>
            </a:r>
            <a:r>
              <a:rPr lang="en-US" sz="2800" b="1" dirty="0"/>
              <a:t> </a:t>
            </a:r>
            <a:r>
              <a:rPr lang="en-US" sz="2800" b="1" dirty="0" err="1"/>
              <a:t>lekova</a:t>
            </a:r>
            <a:r>
              <a:rPr lang="en-US" sz="2800" b="1" dirty="0"/>
              <a:t> </a:t>
            </a:r>
            <a:r>
              <a:rPr lang="en-US" sz="2800" b="1" dirty="0" err="1"/>
              <a:t>ili</a:t>
            </a:r>
            <a:r>
              <a:rPr lang="en-US" sz="2800" b="1" dirty="0"/>
              <a:t> </a:t>
            </a:r>
            <a:r>
              <a:rPr lang="en-US" sz="2800" b="1" dirty="0" err="1"/>
              <a:t>moguće</a:t>
            </a:r>
            <a:r>
              <a:rPr lang="en-US" sz="2800" b="1" dirty="0"/>
              <a:t> </a:t>
            </a:r>
            <a:r>
              <a:rPr lang="en-US" sz="2800" b="1" dirty="0" err="1"/>
              <a:t>interakcije</a:t>
            </a:r>
            <a:r>
              <a:rPr lang="en-US" sz="2800" b="1" dirty="0"/>
              <a:t>, </a:t>
            </a:r>
            <a:r>
              <a:rPr lang="en-US" sz="2800" b="1" dirty="0" err="1"/>
              <a:t>uputsvo</a:t>
            </a:r>
            <a:r>
              <a:rPr lang="en-US" sz="2800" b="1" dirty="0"/>
              <a:t> </a:t>
            </a:r>
            <a:r>
              <a:rPr lang="en-US" sz="2800" b="1" dirty="0" err="1"/>
              <a:t>uz</a:t>
            </a:r>
            <a:r>
              <a:rPr lang="en-US" sz="2800" b="1" dirty="0"/>
              <a:t> </a:t>
            </a:r>
            <a:r>
              <a:rPr lang="en-US" sz="2800" b="1" dirty="0" err="1"/>
              <a:t>lek</a:t>
            </a:r>
            <a:r>
              <a:rPr lang="en-US" sz="2800" b="1" dirty="0"/>
              <a:t> </a:t>
            </a:r>
            <a:r>
              <a:rPr lang="en-US" sz="2800" b="1" dirty="0" err="1"/>
              <a:t>može</a:t>
            </a:r>
            <a:r>
              <a:rPr lang="en-US" sz="2800" b="1" dirty="0"/>
              <a:t> da se </a:t>
            </a:r>
            <a:r>
              <a:rPr lang="en-US" sz="2800" b="1" dirty="0" err="1"/>
              <a:t>sporo</a:t>
            </a:r>
            <a:r>
              <a:rPr lang="en-US" sz="2800" b="1" dirty="0"/>
              <a:t> </a:t>
            </a:r>
            <a:r>
              <a:rPr lang="en-US" sz="2800" b="1" dirty="0" err="1"/>
              <a:t>menja</a:t>
            </a:r>
            <a:r>
              <a:rPr lang="en-US" sz="2800" b="1" dirty="0"/>
              <a:t>.</a:t>
            </a:r>
            <a:r>
              <a:rPr lang="en-US" sz="2800" dirty="0"/>
              <a:t/>
            </a:r>
            <a:br>
              <a:rPr lang="en-US" sz="2800" dirty="0"/>
            </a:br>
            <a:endParaRPr lang="en-US" sz="2800" dirty="0"/>
          </a:p>
        </p:txBody>
      </p:sp>
    </p:spTree>
    <p:extLst>
      <p:ext uri="{BB962C8B-B14F-4D97-AF65-F5344CB8AC3E}">
        <p14:creationId xmlns:p14="http://schemas.microsoft.com/office/powerpoint/2010/main" val="1061608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227166"/>
          </a:xfrm>
        </p:spPr>
        <p:txBody>
          <a:bodyPr>
            <a:noAutofit/>
          </a:bodyPr>
          <a:lstStyle/>
          <a:p>
            <a:r>
              <a:rPr lang="en-US" sz="2800" b="1" dirty="0" err="1"/>
              <a:t>Prikaz</a:t>
            </a:r>
            <a:r>
              <a:rPr lang="en-US" sz="2800" b="1" dirty="0"/>
              <a:t> </a:t>
            </a:r>
            <a:r>
              <a:rPr lang="en-US" sz="2800" b="1" dirty="0" err="1"/>
              <a:t>slučaja</a:t>
            </a:r>
            <a:r>
              <a:rPr lang="en-US" sz="2800" b="1" dirty="0"/>
              <a:t> </a:t>
            </a:r>
            <a:r>
              <a:rPr lang="en-US" sz="2800" b="1" dirty="0" err="1"/>
              <a:t>pacijenta</a:t>
            </a:r>
            <a:r>
              <a:rPr lang="en-US" sz="2800" b="1" dirty="0"/>
              <a:t>:</a:t>
            </a:r>
            <a:r>
              <a:rPr lang="en-US" sz="2800" dirty="0"/>
              <a:t>  </a:t>
            </a:r>
            <a:r>
              <a:rPr lang="en-US" sz="2800" dirty="0" err="1"/>
              <a:t>sa</a:t>
            </a:r>
            <a:r>
              <a:rPr lang="en-US" sz="2800" dirty="0"/>
              <a:t> </a:t>
            </a:r>
            <a:r>
              <a:rPr lang="en-US" sz="2800" dirty="0" err="1"/>
              <a:t>psihomotornom</a:t>
            </a:r>
            <a:r>
              <a:rPr lang="en-US" sz="2800" dirty="0"/>
              <a:t> </a:t>
            </a:r>
            <a:r>
              <a:rPr lang="en-US" sz="2800" dirty="0" err="1"/>
              <a:t>retardacijom</a:t>
            </a:r>
            <a:r>
              <a:rPr lang="en-US" sz="2800" dirty="0"/>
              <a:t> </a:t>
            </a:r>
            <a:r>
              <a:rPr lang="en-US" sz="2800" dirty="0" err="1"/>
              <a:t>čiji</a:t>
            </a:r>
            <a:r>
              <a:rPr lang="en-US" sz="2800" dirty="0"/>
              <a:t> je </a:t>
            </a:r>
            <a:r>
              <a:rPr lang="en-US" sz="2800" dirty="0" err="1"/>
              <a:t>staratelj</a:t>
            </a:r>
            <a:r>
              <a:rPr lang="en-US" sz="2800" dirty="0"/>
              <a:t> </a:t>
            </a:r>
            <a:r>
              <a:rPr lang="en-US" sz="2800" dirty="0" err="1"/>
              <a:t>majka</a:t>
            </a:r>
            <a:r>
              <a:rPr lang="en-US" sz="2800" dirty="0"/>
              <a:t>, 1975 </a:t>
            </a:r>
            <a:r>
              <a:rPr lang="en-US" sz="2800" dirty="0" err="1"/>
              <a:t>godište</a:t>
            </a:r>
            <a:r>
              <a:rPr lang="en-US" sz="2800" dirty="0"/>
              <a:t>, </a:t>
            </a:r>
            <a:r>
              <a:rPr lang="en-US" sz="2800" dirty="0" err="1"/>
              <a:t>koji</a:t>
            </a:r>
            <a:r>
              <a:rPr lang="en-US" sz="2800" dirty="0"/>
              <a:t> </a:t>
            </a:r>
            <a:r>
              <a:rPr lang="en-US" sz="2800" dirty="0" err="1"/>
              <a:t>dolazi</a:t>
            </a:r>
            <a:r>
              <a:rPr lang="en-US" sz="2800" dirty="0"/>
              <a:t> u </a:t>
            </a:r>
            <a:r>
              <a:rPr lang="en-US" sz="2800" dirty="0" err="1"/>
              <a:t>ambulantu</a:t>
            </a:r>
            <a:r>
              <a:rPr lang="en-US" sz="2800" dirty="0"/>
              <a:t> </a:t>
            </a:r>
            <a:r>
              <a:rPr lang="en-US" sz="2800" dirty="0" err="1"/>
              <a:t>Hitne</a:t>
            </a:r>
            <a:r>
              <a:rPr lang="en-US" sz="2800" dirty="0"/>
              <a:t> </a:t>
            </a:r>
            <a:r>
              <a:rPr lang="en-US" sz="2800" dirty="0" err="1"/>
              <a:t>medicinske</a:t>
            </a:r>
            <a:r>
              <a:rPr lang="en-US" sz="2800" dirty="0"/>
              <a:t> </a:t>
            </a:r>
            <a:r>
              <a:rPr lang="en-US" sz="2800" dirty="0" err="1"/>
              <a:t>pomoći</a:t>
            </a:r>
            <a:r>
              <a:rPr lang="en-US" sz="2800" dirty="0"/>
              <a:t> </a:t>
            </a:r>
            <a:r>
              <a:rPr lang="en-US" sz="2800" dirty="0" err="1"/>
              <a:t>zbog</a:t>
            </a:r>
            <a:r>
              <a:rPr lang="en-US" sz="2800" dirty="0"/>
              <a:t> </a:t>
            </a:r>
            <a:r>
              <a:rPr lang="en-US" sz="2800" dirty="0" err="1"/>
              <a:t>izmerenog</a:t>
            </a:r>
            <a:r>
              <a:rPr lang="en-US" sz="2800" dirty="0"/>
              <a:t> </a:t>
            </a:r>
            <a:r>
              <a:rPr lang="en-US" sz="2800" dirty="0" err="1"/>
              <a:t>povišenog</a:t>
            </a:r>
            <a:r>
              <a:rPr lang="en-US" sz="2800" dirty="0"/>
              <a:t> </a:t>
            </a:r>
            <a:r>
              <a:rPr lang="en-US" sz="2800" dirty="0" err="1"/>
              <a:t>pritiska</a:t>
            </a:r>
            <a:r>
              <a:rPr lang="en-US" sz="2800" dirty="0"/>
              <a:t> 160/100 i </a:t>
            </a:r>
            <a:r>
              <a:rPr lang="en-US" sz="2800" dirty="0" err="1"/>
              <a:t>pulsa</a:t>
            </a:r>
            <a:r>
              <a:rPr lang="en-US" sz="2800" dirty="0"/>
              <a:t> od 119, </a:t>
            </a:r>
            <a:r>
              <a:rPr lang="en-US" sz="2800" dirty="0" err="1"/>
              <a:t>koji</a:t>
            </a:r>
            <a:r>
              <a:rPr lang="en-US" sz="2800" dirty="0"/>
              <a:t> </a:t>
            </a:r>
            <a:r>
              <a:rPr lang="en-US" sz="2800" dirty="0" err="1"/>
              <a:t>nikako</a:t>
            </a:r>
            <a:r>
              <a:rPr lang="en-US" sz="2800" dirty="0"/>
              <a:t> da se </a:t>
            </a:r>
            <a:r>
              <a:rPr lang="en-US" sz="2800" dirty="0" err="1"/>
              <a:t>uredi</a:t>
            </a:r>
            <a:r>
              <a:rPr lang="en-US" sz="2800" dirty="0"/>
              <a:t> a </a:t>
            </a:r>
            <a:r>
              <a:rPr lang="en-US" sz="2800" dirty="0" err="1"/>
              <a:t>pacijentu</a:t>
            </a:r>
            <a:r>
              <a:rPr lang="en-US" sz="2800" dirty="0"/>
              <a:t> </a:t>
            </a:r>
            <a:r>
              <a:rPr lang="en-US" sz="2800" dirty="0" err="1"/>
              <a:t>smeta</a:t>
            </a:r>
            <a:r>
              <a:rPr lang="en-US" sz="2800" dirty="0"/>
              <a:t>. U </a:t>
            </a:r>
            <a:r>
              <a:rPr lang="en-US" sz="2800" dirty="0" err="1"/>
              <a:t>anamnezi</a:t>
            </a:r>
            <a:r>
              <a:rPr lang="en-US" sz="2800" dirty="0"/>
              <a:t> </a:t>
            </a:r>
            <a:r>
              <a:rPr lang="en-US" sz="2800" dirty="0" err="1"/>
              <a:t>hipert</a:t>
            </a:r>
            <a:r>
              <a:rPr lang="en-US" sz="2800" dirty="0"/>
              <a:t> art, </a:t>
            </a:r>
            <a:r>
              <a:rPr lang="en-US" sz="2800" dirty="0" err="1"/>
              <a:t>ulcerozni</a:t>
            </a:r>
            <a:r>
              <a:rPr lang="en-US" sz="2800" dirty="0"/>
              <a:t> </a:t>
            </a:r>
            <a:r>
              <a:rPr lang="en-US" sz="2800" dirty="0" err="1"/>
              <a:t>kolitis</a:t>
            </a:r>
            <a:r>
              <a:rPr lang="en-US" sz="2800" dirty="0"/>
              <a:t> </a:t>
            </a:r>
            <a:r>
              <a:rPr lang="en-US" sz="2800" dirty="0" err="1"/>
              <a:t>operacija</a:t>
            </a:r>
            <a:r>
              <a:rPr lang="en-US" sz="2800" dirty="0"/>
              <a:t> </a:t>
            </a:r>
            <a:r>
              <a:rPr lang="en-US" sz="2800" dirty="0" err="1"/>
              <a:t>slepog</a:t>
            </a:r>
            <a:r>
              <a:rPr lang="en-US" sz="2800" dirty="0"/>
              <a:t> </a:t>
            </a:r>
            <a:r>
              <a:rPr lang="en-US" sz="2800" dirty="0" err="1"/>
              <a:t>creva</a:t>
            </a:r>
            <a:r>
              <a:rPr lang="en-US" sz="2800" dirty="0"/>
              <a:t> i </a:t>
            </a:r>
            <a:r>
              <a:rPr lang="en-US" sz="2800" dirty="0" err="1"/>
              <a:t>psihomotorna</a:t>
            </a:r>
            <a:r>
              <a:rPr lang="en-US" sz="2800" dirty="0"/>
              <a:t> </a:t>
            </a:r>
            <a:r>
              <a:rPr lang="en-US" sz="2800" dirty="0" err="1"/>
              <a:t>retardacija</a:t>
            </a:r>
            <a:r>
              <a:rPr lang="en-US" sz="2800" dirty="0"/>
              <a:t>.</a:t>
            </a:r>
            <a:br>
              <a:rPr lang="en-US" sz="2800" dirty="0"/>
            </a:br>
            <a:r>
              <a:rPr lang="en-US" sz="2800" b="1" dirty="0" err="1"/>
              <a:t>Objektivni</a:t>
            </a:r>
            <a:r>
              <a:rPr lang="en-US" sz="2800" b="1" dirty="0"/>
              <a:t> </a:t>
            </a:r>
            <a:r>
              <a:rPr lang="en-US" sz="2800" b="1" dirty="0" err="1"/>
              <a:t>nalaz</a:t>
            </a:r>
            <a:r>
              <a:rPr lang="en-US" sz="2800" b="1" dirty="0"/>
              <a:t> </a:t>
            </a:r>
            <a:r>
              <a:rPr lang="en-US" sz="2800" dirty="0" err="1"/>
              <a:t>miran</a:t>
            </a:r>
            <a:r>
              <a:rPr lang="en-US" sz="2800" dirty="0"/>
              <a:t>, </a:t>
            </a:r>
            <a:r>
              <a:rPr lang="en-US" sz="2800" dirty="0" err="1"/>
              <a:t>sarađuje</a:t>
            </a:r>
            <a:r>
              <a:rPr lang="en-US" sz="2800" dirty="0"/>
              <a:t> ta l-d 130/80, </a:t>
            </a:r>
            <a:r>
              <a:rPr lang="en-US" sz="2800" dirty="0" err="1"/>
              <a:t>cor</a:t>
            </a:r>
            <a:r>
              <a:rPr lang="en-US" sz="2800" dirty="0"/>
              <a:t> </a:t>
            </a:r>
            <a:r>
              <a:rPr lang="en-US" sz="2800" dirty="0" err="1"/>
              <a:t>ritmično</a:t>
            </a:r>
            <a:r>
              <a:rPr lang="en-US" sz="2800" dirty="0"/>
              <a:t> </a:t>
            </a:r>
            <a:r>
              <a:rPr lang="en-US" sz="2800" dirty="0" err="1"/>
              <a:t>jasno</a:t>
            </a:r>
            <a:r>
              <a:rPr lang="en-US" sz="2800" dirty="0"/>
              <a:t> </a:t>
            </a:r>
            <a:r>
              <a:rPr lang="en-US" sz="2800" dirty="0" err="1"/>
              <a:t>nema</a:t>
            </a:r>
            <a:r>
              <a:rPr lang="en-US" sz="2800" dirty="0"/>
              <a:t> </a:t>
            </a:r>
            <a:r>
              <a:rPr lang="en-US" sz="2800" dirty="0" err="1"/>
              <a:t>šumova</a:t>
            </a:r>
            <a:r>
              <a:rPr lang="en-US" sz="2800" dirty="0"/>
              <a:t> </a:t>
            </a:r>
            <a:r>
              <a:rPr lang="en-US" sz="2800" dirty="0" err="1"/>
              <a:t>pulmo</a:t>
            </a:r>
            <a:r>
              <a:rPr lang="en-US" sz="2800" dirty="0"/>
              <a:t> norm dis </a:t>
            </a:r>
            <a:r>
              <a:rPr lang="en-US" sz="2800" dirty="0" err="1"/>
              <a:t>šum</a:t>
            </a:r>
            <a:r>
              <a:rPr lang="en-US" sz="2800" dirty="0"/>
              <a:t>, </a:t>
            </a:r>
            <a:r>
              <a:rPr lang="en-US" sz="2800" dirty="0" err="1"/>
              <a:t>gms</a:t>
            </a:r>
            <a:r>
              <a:rPr lang="en-US" sz="2800" dirty="0"/>
              <a:t> </a:t>
            </a:r>
            <a:r>
              <a:rPr lang="en-US" sz="2800" dirty="0" err="1"/>
              <a:t>ge</a:t>
            </a:r>
            <a:r>
              <a:rPr lang="en-US" sz="2800" dirty="0"/>
              <a:t> sim </a:t>
            </a:r>
            <a:r>
              <a:rPr lang="en-US" sz="2800" dirty="0" err="1"/>
              <a:t>očuvano</a:t>
            </a:r>
            <a:r>
              <a:rPr lang="en-US" sz="2800" dirty="0"/>
              <a:t>, </a:t>
            </a:r>
            <a:r>
              <a:rPr lang="en-US" sz="2800" dirty="0" err="1"/>
              <a:t>facijalis</a:t>
            </a:r>
            <a:r>
              <a:rPr lang="en-US" sz="2800" dirty="0"/>
              <a:t> bez </a:t>
            </a:r>
            <a:r>
              <a:rPr lang="en-US" sz="2800" dirty="0" err="1"/>
              <a:t>ispada</a:t>
            </a:r>
            <a:r>
              <a:rPr lang="en-US" sz="2800" dirty="0"/>
              <a:t>, </a:t>
            </a:r>
            <a:r>
              <a:rPr lang="en-US" sz="2800" dirty="0" err="1"/>
              <a:t>kruste</a:t>
            </a:r>
            <a:r>
              <a:rPr lang="en-US" sz="2800" dirty="0"/>
              <a:t> </a:t>
            </a:r>
            <a:r>
              <a:rPr lang="en-US" sz="2800" dirty="0" err="1"/>
              <a:t>na</a:t>
            </a:r>
            <a:r>
              <a:rPr lang="en-US" sz="2800" dirty="0"/>
              <a:t> </a:t>
            </a:r>
            <a:r>
              <a:rPr lang="en-US" sz="2800" dirty="0" err="1"/>
              <a:t>potkolenicama</a:t>
            </a:r>
            <a:r>
              <a:rPr lang="en-US" sz="2800" dirty="0"/>
              <a:t>, </a:t>
            </a:r>
            <a:r>
              <a:rPr lang="en-US" sz="2800" dirty="0" err="1"/>
              <a:t>ecg</a:t>
            </a:r>
            <a:r>
              <a:rPr lang="en-US" sz="2800" dirty="0"/>
              <a:t> </a:t>
            </a:r>
            <a:r>
              <a:rPr lang="en-US" sz="2800" dirty="0" err="1"/>
              <a:t>sr</a:t>
            </a:r>
            <a:r>
              <a:rPr lang="en-US" sz="2800" dirty="0"/>
              <a:t> </a:t>
            </a:r>
            <a:r>
              <a:rPr lang="en-US" sz="2800" dirty="0" err="1"/>
              <a:t>fr</a:t>
            </a:r>
            <a:r>
              <a:rPr lang="en-US" sz="2800" dirty="0"/>
              <a:t> 107 </a:t>
            </a:r>
            <a:r>
              <a:rPr lang="en-US" sz="2800" dirty="0" err="1"/>
              <a:t>pq</a:t>
            </a:r>
            <a:r>
              <a:rPr lang="en-US" sz="2800" dirty="0"/>
              <a:t> 020 bez </a:t>
            </a:r>
            <a:r>
              <a:rPr lang="en-US" sz="2800" dirty="0" err="1"/>
              <a:t>drugih</a:t>
            </a:r>
            <a:r>
              <a:rPr lang="en-US" sz="2800" dirty="0"/>
              <a:t> </a:t>
            </a:r>
            <a:r>
              <a:rPr lang="en-US" sz="2800" dirty="0" err="1"/>
              <a:t>promena</a:t>
            </a:r>
            <a:r>
              <a:rPr lang="en-US" sz="2800" dirty="0"/>
              <a:t>, </a:t>
            </a:r>
            <a:r>
              <a:rPr lang="en-US" sz="2800" dirty="0" err="1"/>
              <a:t>hod</a:t>
            </a:r>
            <a:r>
              <a:rPr lang="en-US" sz="2800" dirty="0"/>
              <a:t> </a:t>
            </a:r>
            <a:r>
              <a:rPr lang="en-US" sz="2800" dirty="0" err="1"/>
              <a:t>uredan</a:t>
            </a:r>
            <a:r>
              <a:rPr lang="en-US" sz="2800" dirty="0"/>
              <a:t/>
            </a:r>
            <a:br>
              <a:rPr lang="en-US" sz="2800" dirty="0"/>
            </a:br>
            <a:r>
              <a:rPr lang="en-US" sz="2800" dirty="0" err="1"/>
              <a:t>Zbog</a:t>
            </a:r>
            <a:r>
              <a:rPr lang="en-US" sz="2800" dirty="0"/>
              <a:t> </a:t>
            </a:r>
            <a:r>
              <a:rPr lang="en-US" sz="2800" dirty="0" err="1"/>
              <a:t>velikog</a:t>
            </a:r>
            <a:r>
              <a:rPr lang="en-US" sz="2800" dirty="0"/>
              <a:t> </a:t>
            </a:r>
            <a:r>
              <a:rPr lang="en-US" sz="2800" dirty="0" err="1"/>
              <a:t>broja</a:t>
            </a:r>
            <a:r>
              <a:rPr lang="en-US" sz="2800" dirty="0"/>
              <a:t> </a:t>
            </a:r>
            <a:r>
              <a:rPr lang="en-US" sz="2800" dirty="0" err="1"/>
              <a:t>lekova</a:t>
            </a:r>
            <a:r>
              <a:rPr lang="en-US" sz="2800" dirty="0"/>
              <a:t> </a:t>
            </a:r>
            <a:r>
              <a:rPr lang="en-US" sz="2800" dirty="0" err="1"/>
              <a:t>koje</a:t>
            </a:r>
            <a:r>
              <a:rPr lang="en-US" sz="2800" dirty="0"/>
              <a:t> </a:t>
            </a:r>
            <a:r>
              <a:rPr lang="en-US" sz="2800" dirty="0" err="1"/>
              <a:t>koristi</a:t>
            </a:r>
            <a:r>
              <a:rPr lang="en-US" sz="2800" dirty="0"/>
              <a:t>, -</a:t>
            </a:r>
            <a:r>
              <a:rPr lang="en-US" sz="2800" dirty="0" err="1" smtClean="0"/>
              <a:t>osam</a:t>
            </a:r>
            <a:r>
              <a:rPr lang="en-US" sz="2800" dirty="0" smtClean="0"/>
              <a:t>- </a:t>
            </a:r>
            <a:r>
              <a:rPr lang="en-US" sz="2800" dirty="0"/>
              <a:t>online </a:t>
            </a:r>
            <a:r>
              <a:rPr lang="en-US" sz="2800" dirty="0" err="1"/>
              <a:t>urađena</a:t>
            </a:r>
            <a:r>
              <a:rPr lang="en-US" sz="2800" dirty="0"/>
              <a:t> </a:t>
            </a:r>
            <a:r>
              <a:rPr lang="en-US" sz="2800" dirty="0" err="1"/>
              <a:t>provera</a:t>
            </a:r>
            <a:r>
              <a:rPr lang="en-US" sz="2800" dirty="0"/>
              <a:t> </a:t>
            </a:r>
            <a:r>
              <a:rPr lang="en-US" sz="2800" dirty="0" err="1"/>
              <a:t>lekova</a:t>
            </a:r>
            <a:r>
              <a:rPr lang="en-US" sz="2800" dirty="0"/>
              <a:t> </a:t>
            </a:r>
            <a:r>
              <a:rPr lang="en-US" sz="2800" dirty="0" err="1"/>
              <a:t>na</a:t>
            </a:r>
            <a:r>
              <a:rPr lang="en-US" sz="2800" dirty="0"/>
              <a:t> </a:t>
            </a:r>
            <a:r>
              <a:rPr lang="en-US" sz="2800" dirty="0" err="1"/>
              <a:t>interakije</a:t>
            </a:r>
            <a:r>
              <a:rPr lang="en-US" sz="2800" dirty="0"/>
              <a:t> </a:t>
            </a:r>
            <a:r>
              <a:rPr lang="en-US" sz="2800" dirty="0" err="1" smtClean="0"/>
              <a:t>na</a:t>
            </a:r>
            <a:r>
              <a:rPr lang="en-US" sz="2800" dirty="0" smtClean="0"/>
              <a:t/>
            </a:r>
            <a:br>
              <a:rPr lang="en-US" sz="2800" dirty="0" smtClean="0"/>
            </a:br>
            <a:r>
              <a:rPr lang="en-US" sz="2800" dirty="0" smtClean="0"/>
              <a:t> </a:t>
            </a:r>
            <a:r>
              <a:rPr lang="en-US" sz="2800" u="sng" dirty="0">
                <a:hlinkClick r:id="rId2"/>
              </a:rPr>
              <a:t>https://reference.medscape.com/drug-interactionchecker</a:t>
            </a:r>
            <a:r>
              <a:rPr lang="en-US" sz="2800" dirty="0"/>
              <a:t> </a:t>
            </a:r>
            <a:br>
              <a:rPr lang="en-US" sz="2800" dirty="0"/>
            </a:br>
            <a:endParaRPr lang="en-US" sz="2800" dirty="0"/>
          </a:p>
        </p:txBody>
      </p:sp>
    </p:spTree>
    <p:extLst>
      <p:ext uri="{BB962C8B-B14F-4D97-AF65-F5344CB8AC3E}">
        <p14:creationId xmlns:p14="http://schemas.microsoft.com/office/powerpoint/2010/main" val="1397874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75892"/>
          </a:xfrm>
        </p:spPr>
        <p:txBody>
          <a:bodyPr/>
          <a:lstStyle/>
          <a:p>
            <a:r>
              <a:rPr lang="en-US" dirty="0" err="1" smtClean="0"/>
              <a:t>Lekovi</a:t>
            </a:r>
            <a:r>
              <a:rPr lang="en-US" dirty="0" smtClean="0"/>
              <a:t> </a:t>
            </a:r>
            <a:r>
              <a:rPr lang="en-US" dirty="0" err="1" smtClean="0"/>
              <a:t>koje</a:t>
            </a:r>
            <a:r>
              <a:rPr lang="en-US" dirty="0" smtClean="0"/>
              <a:t> </a:t>
            </a:r>
            <a:r>
              <a:rPr lang="en-US" dirty="0" err="1" smtClean="0"/>
              <a:t>koristi</a:t>
            </a:r>
            <a:r>
              <a:rPr lang="en-US" dirty="0" smtClean="0"/>
              <a:t> </a:t>
            </a:r>
            <a:r>
              <a:rPr lang="en-US" dirty="0" err="1" smtClean="0"/>
              <a:t>osoba</a:t>
            </a:r>
            <a:endParaRPr lang="en-US" dirty="0"/>
          </a:p>
        </p:txBody>
      </p:sp>
      <p:sp>
        <p:nvSpPr>
          <p:cNvPr id="3" name="Subtitle 2"/>
          <p:cNvSpPr>
            <a:spLocks noGrp="1"/>
          </p:cNvSpPr>
          <p:nvPr>
            <p:ph type="subTitle" idx="1"/>
          </p:nvPr>
        </p:nvSpPr>
        <p:spPr>
          <a:xfrm>
            <a:off x="1524000" y="2475345"/>
            <a:ext cx="9144000" cy="3676073"/>
          </a:xfrm>
        </p:spPr>
        <p:txBody>
          <a:bodyPr>
            <a:normAutofit/>
          </a:bodyPr>
          <a:lstStyle/>
          <a:p>
            <a:r>
              <a:rPr lang="sr-Latn-RS" dirty="0"/>
              <a:t> captopril</a:t>
            </a:r>
            <a:endParaRPr lang="en-US" dirty="0"/>
          </a:p>
          <a:p>
            <a:r>
              <a:rPr lang="sr-Latn-RS" dirty="0"/>
              <a:t>      verapamil</a:t>
            </a:r>
            <a:endParaRPr lang="en-US" dirty="0"/>
          </a:p>
          <a:p>
            <a:r>
              <a:rPr lang="sr-Latn-RS" dirty="0"/>
              <a:t>      indapamide</a:t>
            </a:r>
            <a:endParaRPr lang="en-US" dirty="0"/>
          </a:p>
          <a:p>
            <a:r>
              <a:rPr lang="sr-Latn-RS" dirty="0"/>
              <a:t>      esomeprazole</a:t>
            </a:r>
            <a:endParaRPr lang="en-US" dirty="0"/>
          </a:p>
          <a:p>
            <a:r>
              <a:rPr lang="sr-Latn-RS" dirty="0"/>
              <a:t>      haloperidol</a:t>
            </a:r>
            <a:endParaRPr lang="en-US" dirty="0"/>
          </a:p>
          <a:p>
            <a:r>
              <a:rPr lang="sr-Latn-RS" dirty="0"/>
              <a:t>      chlorpromazine</a:t>
            </a:r>
            <a:endParaRPr lang="en-US" dirty="0"/>
          </a:p>
          <a:p>
            <a:r>
              <a:rPr lang="sr-Latn-RS" dirty="0"/>
              <a:t>      carbamazepine</a:t>
            </a:r>
            <a:endParaRPr lang="en-US" dirty="0"/>
          </a:p>
          <a:p>
            <a:r>
              <a:rPr lang="sr-Latn-RS" dirty="0"/>
              <a:t>      lorazepam</a:t>
            </a:r>
            <a:endParaRPr lang="en-US" dirty="0"/>
          </a:p>
        </p:txBody>
      </p:sp>
    </p:spTree>
    <p:extLst>
      <p:ext uri="{BB962C8B-B14F-4D97-AF65-F5344CB8AC3E}">
        <p14:creationId xmlns:p14="http://schemas.microsoft.com/office/powerpoint/2010/main" val="2014739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6400"/>
            <a:ext cx="10515600" cy="5985164"/>
          </a:xfrm>
        </p:spPr>
        <p:txBody>
          <a:bodyPr>
            <a:normAutofit fontScale="92500" lnSpcReduction="10000"/>
          </a:bodyPr>
          <a:lstStyle/>
          <a:p>
            <a:r>
              <a:rPr lang="sr-Latn-RS" dirty="0" smtClean="0">
                <a:solidFill>
                  <a:srgbClr val="FF0000"/>
                </a:solidFill>
              </a:rPr>
              <a:t>Contraindicated</a:t>
            </a:r>
            <a:r>
              <a:rPr lang="en-US" dirty="0" smtClean="0">
                <a:solidFill>
                  <a:srgbClr val="FF0000"/>
                </a:solidFill>
              </a:rPr>
              <a:t>:  </a:t>
            </a:r>
            <a:r>
              <a:rPr lang="sr-Latn-RS" dirty="0" smtClean="0">
                <a:solidFill>
                  <a:srgbClr val="FF0000"/>
                </a:solidFill>
              </a:rPr>
              <a:t> </a:t>
            </a:r>
            <a:r>
              <a:rPr lang="sr-Latn-RS" dirty="0">
                <a:solidFill>
                  <a:schemeClr val="accent1"/>
                </a:solidFill>
              </a:rPr>
              <a:t>chlorpromazine + </a:t>
            </a:r>
            <a:r>
              <a:rPr lang="sr-Latn-RS" dirty="0" smtClean="0">
                <a:solidFill>
                  <a:schemeClr val="accent1"/>
                </a:solidFill>
              </a:rPr>
              <a:t>indapamide</a:t>
            </a:r>
            <a:r>
              <a:rPr lang="sr-Latn-RS" dirty="0"/>
              <a:t> </a:t>
            </a:r>
            <a:endParaRPr lang="en-US" dirty="0"/>
          </a:p>
          <a:p>
            <a:r>
              <a:rPr lang="sr-Latn-RS" dirty="0"/>
              <a:t>    chlorpromazine and indapamide </a:t>
            </a:r>
            <a:r>
              <a:rPr lang="sr-Latn-RS" b="1" dirty="0"/>
              <a:t>both increase QTc interval</a:t>
            </a:r>
            <a:r>
              <a:rPr lang="sr-Latn-RS" dirty="0"/>
              <a:t>. </a:t>
            </a:r>
            <a:r>
              <a:rPr lang="en-US" dirty="0" smtClean="0"/>
              <a:t> </a:t>
            </a:r>
            <a:endParaRPr lang="en-US" dirty="0"/>
          </a:p>
          <a:p>
            <a:r>
              <a:rPr lang="en-US" dirty="0" smtClean="0">
                <a:solidFill>
                  <a:srgbClr val="FF0000"/>
                </a:solidFill>
              </a:rPr>
              <a:t> </a:t>
            </a:r>
            <a:r>
              <a:rPr lang="sr-Latn-RS" dirty="0" smtClean="0">
                <a:solidFill>
                  <a:srgbClr val="FF0000"/>
                </a:solidFill>
              </a:rPr>
              <a:t>Serious</a:t>
            </a:r>
            <a:r>
              <a:rPr lang="en-US" dirty="0" smtClean="0"/>
              <a:t>: </a:t>
            </a:r>
            <a:r>
              <a:rPr lang="sr-Latn-RS" b="1" dirty="0" smtClean="0"/>
              <a:t>Use Alternative</a:t>
            </a:r>
            <a:r>
              <a:rPr lang="en-US" dirty="0" smtClean="0"/>
              <a:t> </a:t>
            </a:r>
          </a:p>
          <a:p>
            <a:r>
              <a:rPr lang="sr-Latn-RS" dirty="0" smtClean="0">
                <a:solidFill>
                  <a:schemeClr val="accent1"/>
                </a:solidFill>
              </a:rPr>
              <a:t>chlorpromazine + haloperidol</a:t>
            </a:r>
            <a:endParaRPr lang="en-US" dirty="0" smtClean="0">
              <a:solidFill>
                <a:schemeClr val="accent1"/>
              </a:solidFill>
            </a:endParaRPr>
          </a:p>
          <a:p>
            <a:r>
              <a:rPr lang="en-US" dirty="0" smtClean="0"/>
              <a:t>carbamazepine will decrease the level or effect of haloperidol by affecting hepatic/intestinal enzyme CYP3A4 metabolism. </a:t>
            </a:r>
            <a:r>
              <a:rPr lang="en-US" u="sng" dirty="0" smtClean="0"/>
              <a:t>Avoid or Use Alternate Drug. </a:t>
            </a:r>
          </a:p>
          <a:p>
            <a:r>
              <a:rPr lang="sr-Latn-RS" dirty="0" smtClean="0">
                <a:solidFill>
                  <a:schemeClr val="accent1"/>
                </a:solidFill>
              </a:rPr>
              <a:t>carbamazepine </a:t>
            </a:r>
            <a:r>
              <a:rPr lang="sr-Latn-RS" dirty="0">
                <a:solidFill>
                  <a:schemeClr val="accent1"/>
                </a:solidFill>
              </a:rPr>
              <a:t>+ esomeprazole</a:t>
            </a:r>
            <a:endParaRPr lang="en-US" dirty="0">
              <a:solidFill>
                <a:schemeClr val="accent1"/>
              </a:solidFill>
            </a:endParaRPr>
          </a:p>
          <a:p>
            <a:pPr marL="0" indent="0">
              <a:buNone/>
            </a:pPr>
            <a:r>
              <a:rPr lang="sr-Latn-RS" dirty="0" smtClean="0"/>
              <a:t>carbamazepine </a:t>
            </a:r>
            <a:r>
              <a:rPr lang="sr-Latn-RS" dirty="0"/>
              <a:t>will decrease the level or effect of esomeprazole by affecting hepatic enzyme CYP2C19 metabolism</a:t>
            </a:r>
            <a:r>
              <a:rPr lang="sr-Latn-RS" u="sng" dirty="0"/>
              <a:t>. Avoid or Use Alternate Drug</a:t>
            </a:r>
            <a:r>
              <a:rPr lang="sr-Latn-RS" u="sng" dirty="0" smtClean="0"/>
              <a:t>.</a:t>
            </a:r>
            <a:endParaRPr lang="en-US" u="sng" dirty="0" smtClean="0"/>
          </a:p>
          <a:p>
            <a:r>
              <a:rPr lang="sr-Latn-RS" dirty="0"/>
              <a:t> </a:t>
            </a:r>
            <a:r>
              <a:rPr lang="sr-Latn-RS" dirty="0">
                <a:solidFill>
                  <a:schemeClr val="accent1"/>
                </a:solidFill>
              </a:rPr>
              <a:t>carbamazepine + </a:t>
            </a:r>
            <a:r>
              <a:rPr lang="sr-Latn-RS" dirty="0" smtClean="0">
                <a:solidFill>
                  <a:schemeClr val="accent1"/>
                </a:solidFill>
              </a:rPr>
              <a:t>verapamil</a:t>
            </a:r>
            <a:endParaRPr lang="en-US" dirty="0">
              <a:solidFill>
                <a:schemeClr val="accent1"/>
              </a:solidFill>
            </a:endParaRPr>
          </a:p>
          <a:p>
            <a:r>
              <a:rPr lang="sr-Latn-RS" dirty="0"/>
              <a:t>    carbamazepine will decrease the level or effect of verapamil by affecting hepatic/intestinal enzyme CYP3A4 metabolism. </a:t>
            </a:r>
            <a:r>
              <a:rPr lang="sr-Latn-RS" u="sng" dirty="0"/>
              <a:t>Avoid or Use Alternate Drug.</a:t>
            </a:r>
            <a:endParaRPr lang="en-US" u="sng"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605891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6492875"/>
          </a:xfrm>
        </p:spPr>
        <p:txBody>
          <a:bodyPr>
            <a:normAutofit fontScale="90000"/>
          </a:bodyPr>
          <a:lstStyle/>
          <a:p>
            <a:r>
              <a:rPr lang="en-US" dirty="0" err="1"/>
              <a:t>Pronađeno</a:t>
            </a:r>
            <a:r>
              <a:rPr lang="en-US" dirty="0"/>
              <a:t> 17 </a:t>
            </a:r>
            <a:r>
              <a:rPr lang="en-US" dirty="0" err="1"/>
              <a:t>interakcija</a:t>
            </a:r>
            <a:r>
              <a:rPr lang="en-US" dirty="0"/>
              <a:t>, od </a:t>
            </a:r>
            <a:r>
              <a:rPr lang="en-US" dirty="0" err="1"/>
              <a:t>kojih</a:t>
            </a:r>
            <a:r>
              <a:rPr lang="en-US" dirty="0"/>
              <a:t> je </a:t>
            </a:r>
            <a:r>
              <a:rPr lang="en-US" dirty="0" err="1" smtClean="0"/>
              <a:t>jedna</a:t>
            </a:r>
            <a:r>
              <a:rPr lang="en-US" dirty="0" smtClean="0"/>
              <a:t> </a:t>
            </a:r>
            <a:r>
              <a:rPr lang="en-US" dirty="0" err="1"/>
              <a:t>kontraindikovano</a:t>
            </a:r>
            <a:r>
              <a:rPr lang="en-US" dirty="0"/>
              <a:t>: </a:t>
            </a:r>
            <a:r>
              <a:rPr lang="en-US" dirty="0" err="1"/>
              <a:t>tj</a:t>
            </a:r>
            <a:r>
              <a:rPr lang="en-US" dirty="0"/>
              <a:t> ne </a:t>
            </a:r>
            <a:r>
              <a:rPr lang="en-US" dirty="0" err="1"/>
              <a:t>koristiti</a:t>
            </a:r>
            <a:r>
              <a:rPr lang="en-US" dirty="0"/>
              <a:t> date </a:t>
            </a:r>
            <a:r>
              <a:rPr lang="en-US" dirty="0" err="1"/>
              <a:t>lekove</a:t>
            </a:r>
            <a:r>
              <a:rPr lang="en-US" dirty="0"/>
              <a:t> </a:t>
            </a:r>
            <a:r>
              <a:rPr lang="en-US" dirty="0" err="1"/>
              <a:t>zajedno</a:t>
            </a:r>
            <a:r>
              <a:rPr lang="en-US" dirty="0"/>
              <a:t> /</a:t>
            </a:r>
            <a:r>
              <a:rPr lang="en-US" dirty="0" err="1"/>
              <a:t>isti</a:t>
            </a:r>
            <a:r>
              <a:rPr lang="en-US" dirty="0"/>
              <a:t> </a:t>
            </a:r>
            <a:r>
              <a:rPr lang="en-US" dirty="0" err="1"/>
              <a:t>lekovi</a:t>
            </a:r>
            <a:r>
              <a:rPr lang="en-US" dirty="0"/>
              <a:t> </a:t>
            </a:r>
            <a:r>
              <a:rPr lang="en-US" dirty="0" err="1"/>
              <a:t>različit</a:t>
            </a:r>
            <a:r>
              <a:rPr lang="en-US" dirty="0"/>
              <a:t> </a:t>
            </a:r>
            <a:r>
              <a:rPr lang="en-US" dirty="0" err="1"/>
              <a:t>mehanizam</a:t>
            </a:r>
            <a:r>
              <a:rPr lang="en-US" dirty="0"/>
              <a:t>/ </a:t>
            </a:r>
            <a:r>
              <a:rPr lang="en-US" dirty="0" err="1"/>
              <a:t>promena</a:t>
            </a:r>
            <a:r>
              <a:rPr lang="en-US" dirty="0"/>
              <a:t> </a:t>
            </a:r>
            <a:r>
              <a:rPr lang="en-US" dirty="0" err="1"/>
              <a:t>qt</a:t>
            </a:r>
            <a:r>
              <a:rPr lang="en-US" dirty="0"/>
              <a:t> </a:t>
            </a:r>
            <a:r>
              <a:rPr lang="en-US" dirty="0" err="1"/>
              <a:t>intervala</a:t>
            </a:r>
            <a:r>
              <a:rPr lang="en-US" dirty="0"/>
              <a:t>, </a:t>
            </a:r>
            <a:r>
              <a:rPr lang="en-US" dirty="0" smtClean="0"/>
              <a:t>tri </a:t>
            </a:r>
            <a:r>
              <a:rPr lang="en-US" dirty="0" err="1"/>
              <a:t>ozbiljne</a:t>
            </a:r>
            <a:r>
              <a:rPr lang="en-US" dirty="0"/>
              <a:t> </a:t>
            </a:r>
            <a:r>
              <a:rPr lang="en-US" dirty="0" err="1"/>
              <a:t>interakcije</a:t>
            </a:r>
            <a:r>
              <a:rPr lang="en-US" dirty="0"/>
              <a:t>: </a:t>
            </a:r>
            <a:r>
              <a:rPr lang="en-US" dirty="0" err="1"/>
              <a:t>koristiti</a:t>
            </a:r>
            <a:r>
              <a:rPr lang="en-US" dirty="0"/>
              <a:t> alternative, monitor closely </a:t>
            </a:r>
            <a:r>
              <a:rPr lang="en-US" dirty="0" err="1"/>
              <a:t>tj</a:t>
            </a:r>
            <a:r>
              <a:rPr lang="en-US" dirty="0"/>
              <a:t> </a:t>
            </a:r>
            <a:r>
              <a:rPr lang="en-US" dirty="0" err="1"/>
              <a:t>stalno</a:t>
            </a:r>
            <a:r>
              <a:rPr lang="en-US" dirty="0"/>
              <a:t> </a:t>
            </a:r>
            <a:r>
              <a:rPr lang="en-US" dirty="0" err="1"/>
              <a:t>pratiti</a:t>
            </a:r>
            <a:r>
              <a:rPr lang="en-US" dirty="0"/>
              <a:t> </a:t>
            </a:r>
            <a:r>
              <a:rPr lang="en-US" dirty="0" err="1"/>
              <a:t>stanje</a:t>
            </a:r>
            <a:r>
              <a:rPr lang="en-US" dirty="0"/>
              <a:t> </a:t>
            </a:r>
            <a:r>
              <a:rPr lang="en-US" dirty="0" err="1"/>
              <a:t>pacijenta</a:t>
            </a:r>
            <a:r>
              <a:rPr lang="en-US" dirty="0"/>
              <a:t> </a:t>
            </a:r>
            <a:r>
              <a:rPr lang="en-US" dirty="0" err="1" smtClean="0"/>
              <a:t>sedam</a:t>
            </a:r>
            <a:r>
              <a:rPr lang="en-US" dirty="0" smtClean="0"/>
              <a:t>, </a:t>
            </a:r>
            <a:r>
              <a:rPr lang="en-US" dirty="0"/>
              <a:t>i </a:t>
            </a:r>
            <a:r>
              <a:rPr lang="en-US" dirty="0" smtClean="0"/>
              <a:t>minor </a:t>
            </a:r>
            <a:r>
              <a:rPr lang="en-US" dirty="0" err="1" smtClean="0"/>
              <a:t>jedan</a:t>
            </a:r>
            <a:r>
              <a:rPr lang="en-US" dirty="0" smtClean="0"/>
              <a:t>.</a:t>
            </a:r>
            <a:r>
              <a:rPr lang="en-US" dirty="0"/>
              <a:t/>
            </a:r>
            <a:br>
              <a:rPr lang="en-US" dirty="0"/>
            </a:br>
            <a:r>
              <a:rPr lang="en-US" dirty="0"/>
              <a:t>U </a:t>
            </a:r>
            <a:r>
              <a:rPr lang="en-US" dirty="0" err="1"/>
              <a:t>narednim</a:t>
            </a:r>
            <a:r>
              <a:rPr lang="en-US" dirty="0"/>
              <a:t> </a:t>
            </a:r>
            <a:r>
              <a:rPr lang="en-US" dirty="0" err="1"/>
              <a:t>danima</a:t>
            </a:r>
            <a:r>
              <a:rPr lang="en-US" dirty="0"/>
              <a:t>, </a:t>
            </a:r>
            <a:r>
              <a:rPr lang="en-US" dirty="0" err="1"/>
              <a:t>su</a:t>
            </a:r>
            <a:r>
              <a:rPr lang="en-US" dirty="0"/>
              <a:t> </a:t>
            </a:r>
            <a:r>
              <a:rPr lang="en-US" dirty="0" err="1"/>
              <a:t>konsultovani</a:t>
            </a:r>
            <a:r>
              <a:rPr lang="en-US" dirty="0"/>
              <a:t> </a:t>
            </a:r>
            <a:r>
              <a:rPr lang="en-US" dirty="0" err="1"/>
              <a:t>internisti</a:t>
            </a:r>
            <a:r>
              <a:rPr lang="en-US" dirty="0"/>
              <a:t>, </a:t>
            </a:r>
            <a:r>
              <a:rPr lang="en-US" dirty="0" err="1"/>
              <a:t>neuropsihijatri</a:t>
            </a:r>
            <a:r>
              <a:rPr lang="en-US" dirty="0"/>
              <a:t> , </a:t>
            </a:r>
            <a:r>
              <a:rPr lang="en-US" dirty="0" err="1"/>
              <a:t>ortoped</a:t>
            </a:r>
            <a:r>
              <a:rPr lang="en-US" dirty="0"/>
              <a:t>- </a:t>
            </a:r>
            <a:r>
              <a:rPr lang="en-US" dirty="0" err="1"/>
              <a:t>zbog</a:t>
            </a:r>
            <a:r>
              <a:rPr lang="en-US" dirty="0"/>
              <a:t> </a:t>
            </a:r>
            <a:r>
              <a:rPr lang="en-US" dirty="0" err="1"/>
              <a:t>padova</a:t>
            </a:r>
            <a:r>
              <a:rPr lang="en-US" dirty="0"/>
              <a:t>, I </a:t>
            </a:r>
            <a:r>
              <a:rPr lang="en-US" dirty="0" err="1"/>
              <a:t>klinički</a:t>
            </a:r>
            <a:r>
              <a:rPr lang="en-US" dirty="0"/>
              <a:t> </a:t>
            </a:r>
            <a:r>
              <a:rPr lang="en-US" dirty="0" err="1"/>
              <a:t>farmakolog</a:t>
            </a:r>
            <a:r>
              <a:rPr lang="en-US" dirty="0"/>
              <a:t>, </a:t>
            </a:r>
            <a:r>
              <a:rPr lang="en-US" dirty="0" err="1"/>
              <a:t>gde</a:t>
            </a:r>
            <a:r>
              <a:rPr lang="en-US" dirty="0"/>
              <a:t> se I </a:t>
            </a:r>
            <a:r>
              <a:rPr lang="en-US" dirty="0" err="1"/>
              <a:t>terapija</a:t>
            </a:r>
            <a:r>
              <a:rPr lang="en-US" dirty="0"/>
              <a:t> </a:t>
            </a:r>
            <a:r>
              <a:rPr lang="en-US" dirty="0" err="1"/>
              <a:t>menjala</a:t>
            </a:r>
            <a:r>
              <a:rPr lang="en-US" dirty="0"/>
              <a:t> od </a:t>
            </a:r>
            <a:r>
              <a:rPr lang="en-US" dirty="0" err="1"/>
              <a:t>kontrole</a:t>
            </a:r>
            <a:r>
              <a:rPr lang="en-US" dirty="0"/>
              <a:t> do </a:t>
            </a:r>
            <a:r>
              <a:rPr lang="en-US" dirty="0" err="1"/>
              <a:t>kontrole</a:t>
            </a:r>
            <a:r>
              <a:rPr lang="en-US" dirty="0"/>
              <a:t>, </a:t>
            </a:r>
            <a:r>
              <a:rPr lang="en-US" dirty="0" err="1"/>
              <a:t>dok</a:t>
            </a:r>
            <a:r>
              <a:rPr lang="en-US" dirty="0"/>
              <a:t> </a:t>
            </a:r>
            <a:r>
              <a:rPr lang="en-US" dirty="0" err="1"/>
              <a:t>pacijent</a:t>
            </a:r>
            <a:r>
              <a:rPr lang="en-US" dirty="0"/>
              <a:t> </a:t>
            </a:r>
            <a:r>
              <a:rPr lang="en-US" dirty="0" err="1"/>
              <a:t>nije</a:t>
            </a:r>
            <a:r>
              <a:rPr lang="en-US" dirty="0"/>
              <a:t> </a:t>
            </a:r>
            <a:r>
              <a:rPr lang="en-US" dirty="0" err="1"/>
              <a:t>postigao</a:t>
            </a:r>
            <a:r>
              <a:rPr lang="en-US" dirty="0"/>
              <a:t> </a:t>
            </a:r>
            <a:r>
              <a:rPr lang="en-US" dirty="0" err="1"/>
              <a:t>neko</a:t>
            </a:r>
            <a:r>
              <a:rPr lang="en-US" dirty="0"/>
              <a:t> </a:t>
            </a:r>
            <a:r>
              <a:rPr lang="en-US" dirty="0" err="1"/>
              <a:t>zadovoljavajuće</a:t>
            </a:r>
            <a:r>
              <a:rPr lang="en-US" dirty="0"/>
              <a:t> </a:t>
            </a:r>
            <a:r>
              <a:rPr lang="en-US" dirty="0" err="1"/>
              <a:t>stanje</a:t>
            </a:r>
            <a:r>
              <a:rPr lang="en-US" dirty="0"/>
              <a:t>.</a:t>
            </a:r>
            <a:br>
              <a:rPr lang="en-US" dirty="0"/>
            </a:br>
            <a:endParaRPr lang="en-US" dirty="0"/>
          </a:p>
        </p:txBody>
      </p:sp>
    </p:spTree>
    <p:extLst>
      <p:ext uri="{BB962C8B-B14F-4D97-AF65-F5344CB8AC3E}">
        <p14:creationId xmlns:p14="http://schemas.microsoft.com/office/powerpoint/2010/main" val="2612092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600" dirty="0" smtClean="0"/>
              <a:t>Medicinal products that, as an unwanted effect, prolong the QT interval of the electrocardiogram (ECG) can trigger episodes of polymorphic ventricular dysrhythmias, called </a:t>
            </a:r>
            <a:r>
              <a:rPr lang="en-US" sz="3600" dirty="0" err="1" smtClean="0"/>
              <a:t>torsades</a:t>
            </a:r>
            <a:r>
              <a:rPr lang="en-US" sz="3600" dirty="0" smtClean="0"/>
              <a:t> de pointes, which occasionally culminate in sudden death.</a:t>
            </a:r>
            <a:endParaRPr lang="en-US" sz="3600" dirty="0"/>
          </a:p>
        </p:txBody>
      </p:sp>
      <p:sp>
        <p:nvSpPr>
          <p:cNvPr id="3" name="Subtitle 2"/>
          <p:cNvSpPr>
            <a:spLocks noGrp="1"/>
          </p:cNvSpPr>
          <p:nvPr>
            <p:ph type="subTitle" idx="1"/>
          </p:nvPr>
        </p:nvSpPr>
        <p:spPr>
          <a:xfrm>
            <a:off x="1524000" y="4636511"/>
            <a:ext cx="9144000" cy="1579562"/>
          </a:xfrm>
        </p:spPr>
        <p:txBody>
          <a:bodyPr>
            <a:normAutofit/>
          </a:bodyPr>
          <a:lstStyle/>
          <a:p>
            <a:r>
              <a:rPr lang="it-IT" dirty="0" smtClean="0">
                <a:hlinkClick r:id="rId2"/>
              </a:rPr>
              <a:t>I Cavero</a:t>
            </a:r>
            <a:r>
              <a:rPr lang="it-IT" baseline="30000" dirty="0" smtClean="0"/>
              <a:t> </a:t>
            </a:r>
            <a:r>
              <a:rPr lang="it-IT" baseline="30000" dirty="0" smtClean="0">
                <a:hlinkClick r:id="rId3" tooltip="Zenas Technologies LLC, 5896 Fleur de Lis Dr, New Orleans, LA 70124, USA. iciliocavero@aol.com"/>
              </a:rPr>
              <a:t> 1 </a:t>
            </a:r>
            <a:r>
              <a:rPr lang="it-IT" dirty="0" smtClean="0"/>
              <a:t>, </a:t>
            </a:r>
            <a:r>
              <a:rPr lang="it-IT" dirty="0" smtClean="0">
                <a:hlinkClick r:id="rId4"/>
              </a:rPr>
              <a:t>M Mestre</a:t>
            </a:r>
            <a:r>
              <a:rPr lang="it-IT" dirty="0" smtClean="0"/>
              <a:t>, </a:t>
            </a:r>
            <a:r>
              <a:rPr lang="it-IT" dirty="0" smtClean="0">
                <a:hlinkClick r:id="rId5"/>
              </a:rPr>
              <a:t>J M Guillon</a:t>
            </a:r>
            <a:r>
              <a:rPr lang="it-IT" dirty="0" smtClean="0"/>
              <a:t>, </a:t>
            </a:r>
            <a:r>
              <a:rPr lang="it-IT" dirty="0" smtClean="0">
                <a:hlinkClick r:id="rId6"/>
              </a:rPr>
              <a:t>W Crumb</a:t>
            </a:r>
            <a:r>
              <a:rPr lang="it-IT" dirty="0" smtClean="0"/>
              <a:t>. </a:t>
            </a:r>
            <a:r>
              <a:rPr lang="en-US" dirty="0" smtClean="0"/>
              <a:t>Drugs that prolong QT interval as an unwanted effect: assessing their likelihood of inducing hazardous cardiac dysrhythmias. Review Expert </a:t>
            </a:r>
            <a:r>
              <a:rPr lang="en-US" dirty="0" err="1" smtClean="0"/>
              <a:t>Opin</a:t>
            </a:r>
            <a:r>
              <a:rPr lang="en-US" dirty="0" smtClean="0"/>
              <a:t> </a:t>
            </a:r>
            <a:r>
              <a:rPr lang="en-US" dirty="0" err="1" smtClean="0"/>
              <a:t>Pharmacother</a:t>
            </a:r>
            <a:r>
              <a:rPr lang="en-US" dirty="0" smtClean="0"/>
              <a:t>. 2000 Jul;1(5):947-73. </a:t>
            </a:r>
            <a:r>
              <a:rPr lang="en-US" dirty="0" err="1" smtClean="0"/>
              <a:t>doi</a:t>
            </a:r>
            <a:r>
              <a:rPr lang="en-US" dirty="0" smtClean="0"/>
              <a:t>: 10.1517/14656566.1.5.947. </a:t>
            </a:r>
          </a:p>
          <a:p>
            <a:endParaRPr lang="it-IT" dirty="0" smtClean="0"/>
          </a:p>
          <a:p>
            <a:endParaRPr lang="en-US" dirty="0"/>
          </a:p>
        </p:txBody>
      </p:sp>
      <p:sp>
        <p:nvSpPr>
          <p:cNvPr id="5" name="Rectangle 2"/>
          <p:cNvSpPr>
            <a:spLocks noChangeArrowheads="1"/>
          </p:cNvSpPr>
          <p:nvPr/>
        </p:nvSpPr>
        <p:spPr bwMode="auto">
          <a:xfrm>
            <a:off x="152400" y="-32266"/>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p>
        </p:txBody>
      </p:sp>
      <p:sp>
        <p:nvSpPr>
          <p:cNvPr id="6" name="Rectangle 3"/>
          <p:cNvSpPr>
            <a:spLocks noChangeArrowheads="1"/>
          </p:cNvSpPr>
          <p:nvPr/>
        </p:nvSpPr>
        <p:spPr bwMode="auto">
          <a:xfrm>
            <a:off x="304800" y="1201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21951726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71055"/>
            <a:ext cx="9144000" cy="3371272"/>
          </a:xfrm>
        </p:spPr>
        <p:txBody>
          <a:bodyPr>
            <a:noAutofit/>
          </a:bodyPr>
          <a:lstStyle/>
          <a:p>
            <a:r>
              <a:rPr lang="en-US" sz="3200" dirty="0" err="1" smtClean="0">
                <a:hlinkClick r:id="rId2"/>
              </a:rPr>
              <a:t>Torsades</a:t>
            </a:r>
            <a:r>
              <a:rPr lang="en-US" sz="3200" dirty="0" smtClean="0">
                <a:hlinkClick r:id="rId2"/>
              </a:rPr>
              <a:t> de pointes associated with </a:t>
            </a:r>
            <a:r>
              <a:rPr lang="en-US" sz="3200" b="1" dirty="0" smtClean="0">
                <a:hlinkClick r:id="rId2"/>
              </a:rPr>
              <a:t>chlorpromazine</a:t>
            </a:r>
            <a:r>
              <a:rPr lang="en-US" sz="3200" dirty="0" smtClean="0">
                <a:hlinkClick r:id="rId2"/>
              </a:rPr>
              <a:t>: case report and review of associated ventricular arrhythmias. </a:t>
            </a:r>
            <a:r>
              <a:rPr lang="en-US" sz="3200" dirty="0" err="1" smtClean="0"/>
              <a:t>Hoehns</a:t>
            </a:r>
            <a:r>
              <a:rPr lang="en-US" sz="3200" dirty="0" smtClean="0"/>
              <a:t> JD, Stanford RH, </a:t>
            </a:r>
            <a:r>
              <a:rPr lang="en-US" sz="3200" dirty="0" err="1" smtClean="0"/>
              <a:t>Geraets</a:t>
            </a:r>
            <a:r>
              <a:rPr lang="en-US" sz="3200" dirty="0" smtClean="0"/>
              <a:t> DR, Skelly KS, Lee HC, Gaul BL. Pharmacotherapy. 2001 Jul;21(7):871-83. </a:t>
            </a:r>
            <a:r>
              <a:rPr lang="en-US" sz="3200" dirty="0" err="1" smtClean="0"/>
              <a:t>doi</a:t>
            </a:r>
            <a:r>
              <a:rPr lang="en-US" sz="3200" dirty="0" smtClean="0"/>
              <a:t>: 10.1592/phco.21.9.871.34565. PMID: 11444585 Review. </a:t>
            </a:r>
            <a:br>
              <a:rPr lang="en-US" sz="3200" dirty="0" smtClean="0"/>
            </a:br>
            <a:endParaRPr lang="en-US" sz="3200" dirty="0"/>
          </a:p>
        </p:txBody>
      </p:sp>
      <p:sp>
        <p:nvSpPr>
          <p:cNvPr id="3" name="Subtitle 2"/>
          <p:cNvSpPr>
            <a:spLocks noGrp="1"/>
          </p:cNvSpPr>
          <p:nvPr>
            <p:ph type="subTitle" idx="1"/>
          </p:nvPr>
        </p:nvSpPr>
        <p:spPr>
          <a:xfrm>
            <a:off x="1524000" y="3842327"/>
            <a:ext cx="9144000" cy="2558474"/>
          </a:xfrm>
        </p:spPr>
        <p:txBody>
          <a:bodyPr>
            <a:noAutofit/>
          </a:bodyPr>
          <a:lstStyle/>
          <a:p>
            <a:pPr lvl="0" algn="l" eaLnBrk="0" fontAlgn="base" hangingPunct="0">
              <a:lnSpc>
                <a:spcPct val="100000"/>
              </a:lnSpc>
              <a:spcBef>
                <a:spcPct val="0"/>
              </a:spcBef>
              <a:spcAft>
                <a:spcPct val="0"/>
              </a:spcAft>
              <a:buFontTx/>
              <a:buChar char="•"/>
            </a:pPr>
            <a:r>
              <a:rPr lang="en-US" sz="3200" dirty="0" smtClean="0">
                <a:latin typeface="+mj-lt"/>
                <a:hlinkClick r:id="rId3"/>
              </a:rPr>
              <a:t>Dan M </a:t>
            </a:r>
            <a:r>
              <a:rPr lang="en-US" sz="3200" dirty="0" err="1" smtClean="0">
                <a:latin typeface="+mj-lt"/>
                <a:hlinkClick r:id="rId3"/>
              </a:rPr>
              <a:t>Roden</a:t>
            </a:r>
            <a:r>
              <a:rPr lang="en-US" sz="3200" dirty="0" smtClean="0">
                <a:latin typeface="+mj-lt"/>
              </a:rPr>
              <a:t>. Predicting drug-induced QT prolongation and </a:t>
            </a:r>
            <a:r>
              <a:rPr lang="en-US" sz="3200" dirty="0" err="1" smtClean="0">
                <a:latin typeface="+mj-lt"/>
              </a:rPr>
              <a:t>torsades</a:t>
            </a:r>
            <a:r>
              <a:rPr lang="en-US" sz="3200" dirty="0" smtClean="0">
                <a:latin typeface="+mj-lt"/>
              </a:rPr>
              <a:t> de pointes. </a:t>
            </a:r>
            <a:r>
              <a:rPr lang="en-US" altLang="en-US" sz="3200" dirty="0" smtClean="0">
                <a:latin typeface="+mj-lt"/>
              </a:rPr>
              <a:t>2016 </a:t>
            </a:r>
            <a:r>
              <a:rPr lang="en-US" altLang="en-US" sz="3200" dirty="0">
                <a:latin typeface="+mj-lt"/>
              </a:rPr>
              <a:t>May 1;594(9):2459-68. </a:t>
            </a:r>
          </a:p>
          <a:p>
            <a:pPr lvl="0" algn="l" eaLnBrk="0" fontAlgn="base" hangingPunct="0">
              <a:lnSpc>
                <a:spcPct val="100000"/>
              </a:lnSpc>
              <a:spcBef>
                <a:spcPct val="0"/>
              </a:spcBef>
              <a:spcAft>
                <a:spcPct val="0"/>
              </a:spcAft>
            </a:pPr>
            <a:r>
              <a:rPr lang="en-US" altLang="en-US" sz="3200" dirty="0" err="1">
                <a:latin typeface="+mj-lt"/>
              </a:rPr>
              <a:t>doi</a:t>
            </a:r>
            <a:r>
              <a:rPr lang="en-US" altLang="en-US" sz="3200" dirty="0">
                <a:latin typeface="+mj-lt"/>
              </a:rPr>
              <a:t>: 10.1113/JP270526. </a:t>
            </a:r>
            <a:r>
              <a:rPr lang="en-US" altLang="en-US" sz="3200" dirty="0" err="1">
                <a:latin typeface="+mj-lt"/>
              </a:rPr>
              <a:t>Epub</a:t>
            </a:r>
            <a:r>
              <a:rPr lang="en-US" altLang="en-US" sz="3200" dirty="0">
                <a:latin typeface="+mj-lt"/>
              </a:rPr>
              <a:t> 2016 Jan 18</a:t>
            </a:r>
            <a:endParaRPr lang="en-US" sz="3200" dirty="0" smtClean="0">
              <a:latin typeface="+mj-lt"/>
            </a:endParaRPr>
          </a:p>
          <a:p>
            <a:endParaRPr lang="en-US" sz="3200" dirty="0">
              <a:latin typeface="+mj-lt"/>
            </a:endParaRPr>
          </a:p>
        </p:txBody>
      </p:sp>
    </p:spTree>
    <p:extLst>
      <p:ext uri="{BB962C8B-B14F-4D97-AF65-F5344CB8AC3E}">
        <p14:creationId xmlns:p14="http://schemas.microsoft.com/office/powerpoint/2010/main" val="33104245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712</Words>
  <Application>Microsoft Office PowerPoint</Application>
  <PresentationFormat>Widescreen</PresentationFormat>
  <Paragraphs>50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Polipragmazija Polypharmacy</vt:lpstr>
      <vt:lpstr>Polipragmazija Polypharmacy</vt:lpstr>
      <vt:lpstr>Lekovi koje bolesne osobe koriste, mogu da imaju I interakcije među sobom, koje mogu da budu željene, ili neželjene, I mogu da se dese na različitim nivoima u organizmu. Uz lek koji bolesne osobe dobiju, ide u uputstvo gde se navode I najčešće interakcije među lekovima koje su opažene. Zbog malog odziva lekara da prijave neželjena dejstva lekova ili moguće interakcije, uputsvo uz lek može da se sporo menja. </vt:lpstr>
      <vt:lpstr>Prikaz slučaja pacijenta:  sa psihomotornom retardacijom čiji je staratelj majka, 1975 godište, koji dolazi u ambulantu Hitne medicinske pomoći zbog izmerenog povišenog pritiska 160/100 i pulsa od 119, koji nikako da se uredi a pacijentu smeta. U anamnezi hipert art, ulcerozni kolitis operacija slepog creva i psihomotorna retardacija. Objektivni nalaz miran, sarađuje ta l-d 130/80, cor ritmično jasno nema šumova pulmo norm dis šum, gms ge sim očuvano, facijalis bez ispada, kruste na potkolenicama, ecg sr fr 107 pq 020 bez drugih promena, hod uredan Zbog velikog broja lekova koje koristi, -osam- online urađena provera lekova na interakije na  https://reference.medscape.com/drug-interactionchecker  </vt:lpstr>
      <vt:lpstr>Lekovi koje koristi osoba</vt:lpstr>
      <vt:lpstr>PowerPoint Presentation</vt:lpstr>
      <vt:lpstr>Pronađeno 17 interakcija, od kojih je jedna kontraindikovano: tj ne koristiti date lekove zajedno /isti lekovi različit mehanizam/ promena qt intervala, tri ozbiljne interakcije: koristiti alternative, monitor closely tj stalno pratiti stanje pacijenta sedam, i minor jedan. U narednim danima, su konsultovani internisti, neuropsihijatri , ortoped- zbog padova, I klinički farmakolog, gde se I terapija menjala od kontrole do kontrole, dok pacijent nije postigao neko zadovoljavajuće stanje. </vt:lpstr>
      <vt:lpstr>Medicinal products that, as an unwanted effect, prolong the QT interval of the electrocardiogram (ECG) can trigger episodes of polymorphic ventricular dysrhythmias, called torsades de pointes, which occasionally culminate in sudden death.</vt:lpstr>
      <vt:lpstr>Torsades de pointes associated with chlorpromazine: case report and review of associated ventricular arrhythmias. Hoehns JD, Stanford RH, Geraets DR, Skelly KS, Lee HC, Gaul BL. Pharmacotherapy. 2001 Jul;21(7):871-83. doi: 10.1592/phco.21.9.871.34565. PMID: 11444585 Review.  </vt:lpstr>
      <vt:lpstr>Welch R, Chue P. J Psychiatry Neurosci. 2000 Mar;25(2):154-60. PMID: 10740988 Free PMC article. Review.  Pimozide, however, has been shown to act principally through calcium channel antagonism, and chlorpromazine may affect sodium channels. Nevertheless, it is possible that these effects are significant only in the presence of predisposing factors, either genetic or acquired. …  </vt:lpstr>
      <vt:lpstr>Carbamazepine-induced cardiac dysfunction. Characterization of two distinct clinical syndromes. Kasarskis EJ, Kuo CS, Berger R, Nelson KR. Arch Intern Med. 1992 Jan;152(1):186-91. doi: 10.1001/archinte.152.1.186. PMID: 1728915 </vt:lpstr>
      <vt:lpstr>Contribution of haemodynamic side effects and associated autonomic reflexes to ventricular arrhythmias triggering by torsadogenic hERG blocking drugs  Pascal Champéroux  1 , Raafat Fares  1 , Thierry Bastogne  2 , Serge Richard  1 , Jean-Yves Le Guennec  3 , Jérôme Thireau  3   Br J Pharmacol. 2022 Sep;179(18):4549-4562. doi: 10.1111/bph.15905.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Korisnik</dc:creator>
  <cp:lastModifiedBy>Korisnik</cp:lastModifiedBy>
  <cp:revision>21</cp:revision>
  <dcterms:created xsi:type="dcterms:W3CDTF">2023-12-31T13:21:25Z</dcterms:created>
  <dcterms:modified xsi:type="dcterms:W3CDTF">2024-03-14T22:17:07Z</dcterms:modified>
</cp:coreProperties>
</file>